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4"/>
  </p:sldMasterIdLst>
  <p:sldIdLst>
    <p:sldId id="266" r:id="rId5"/>
    <p:sldId id="317" r:id="rId6"/>
    <p:sldId id="309" r:id="rId7"/>
    <p:sldId id="311" r:id="rId8"/>
    <p:sldId id="321" r:id="rId9"/>
    <p:sldId id="312" r:id="rId10"/>
    <p:sldId id="314" r:id="rId11"/>
    <p:sldId id="316" r:id="rId12"/>
    <p:sldId id="3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ninamaor@matya365.org.i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9127" y="639097"/>
            <a:ext cx="5938982" cy="349479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7200" dirty="0"/>
              <a:t>השתלמויות המרכז </a:t>
            </a:r>
            <a:r>
              <a:rPr lang="he-IL" sz="7200" dirty="0" smtClean="0"/>
              <a:t>הטיפולי שמע צפון </a:t>
            </a:r>
            <a:r>
              <a:rPr lang="he-IL" sz="7200" dirty="0"/>
              <a:t/>
            </a:r>
            <a:br>
              <a:rPr lang="he-IL" sz="7200" dirty="0"/>
            </a:br>
            <a:r>
              <a:rPr lang="he-IL" sz="7200" dirty="0"/>
              <a:t/>
            </a:r>
            <a:br>
              <a:rPr lang="he-IL" sz="7200" dirty="0"/>
            </a:br>
            <a:r>
              <a:rPr lang="he-IL" sz="7200" dirty="0"/>
              <a:t> תשפ"ג</a:t>
            </a:r>
            <a:endParaRPr lang="en-US" sz="7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oots., עץ. Roots., וקטור, עץ, illustration.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8043" b="8642"/>
          <a:stretch/>
        </p:blipFill>
        <p:spPr bwMode="auto">
          <a:xfrm>
            <a:off x="5276786" y="1684066"/>
            <a:ext cx="2524125" cy="35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איורים, ציורים עבודות גרפיקה, עץ של ברוש 3403.איורים וקליפ ארטעץ של ברוש  .EPS וכולם פטורים מתגמולים וזמינים לחיפוש בין אלפי יוצרי קליפ ארטים ווקטור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7662" b="13053"/>
          <a:stretch/>
        </p:blipFill>
        <p:spPr bwMode="auto">
          <a:xfrm>
            <a:off x="9501659" y="1156276"/>
            <a:ext cx="2525485" cy="34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עץ, שורשים. | Can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 b="450"/>
          <a:stretch/>
        </p:blipFill>
        <p:spPr bwMode="auto">
          <a:xfrm>
            <a:off x="696869" y="1924594"/>
            <a:ext cx="2065607" cy="25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כותרת משנה 2"/>
          <p:cNvSpPr txBox="1">
            <a:spLocks/>
          </p:cNvSpPr>
          <p:nvPr/>
        </p:nvSpPr>
        <p:spPr>
          <a:xfrm>
            <a:off x="1310811" y="5201051"/>
            <a:ext cx="10299223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5600" b="1" dirty="0">
                <a:solidFill>
                  <a:srgbClr val="008000"/>
                </a:solidFill>
                <a:cs typeface="+mj-cs"/>
              </a:rPr>
              <a:t>העמקת שורשים לצד הרחבת אופקים</a:t>
            </a:r>
          </a:p>
        </p:txBody>
      </p:sp>
      <p:sp>
        <p:nvSpPr>
          <p:cNvPr id="9" name="כותרת משנה 2"/>
          <p:cNvSpPr txBox="1">
            <a:spLocks/>
          </p:cNvSpPr>
          <p:nvPr/>
        </p:nvSpPr>
        <p:spPr>
          <a:xfrm>
            <a:off x="1431223" y="307798"/>
            <a:ext cx="10058400" cy="899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4000" b="1" dirty="0" smtClean="0">
                <a:solidFill>
                  <a:srgbClr val="0070C0"/>
                </a:solidFill>
                <a:cs typeface="+mj-cs"/>
              </a:rPr>
              <a:t>מרכז שמע צפון – שנה"ל תשפ"ג</a:t>
            </a:r>
            <a:endParaRPr lang="he-IL" sz="40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762476" y="4383876"/>
            <a:ext cx="238459" cy="213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36" name="Picture 12" descr="איורים, ציורים עבודות גרפיקה, עץ שורשים 17452.איורים וקליפ ארטעץ שורשים  .EPS וכולם פטורים מתגמולים וזמינים לחיפוש בין אלפי יוצרי קליפ ארטים ווקטור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9647" b="8643"/>
          <a:stretch/>
        </p:blipFill>
        <p:spPr bwMode="auto">
          <a:xfrm>
            <a:off x="7410993" y="1788440"/>
            <a:ext cx="2481944" cy="26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דשא, עץ, ציור היתולי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" b="6805"/>
          <a:stretch/>
        </p:blipFill>
        <p:spPr bwMode="auto">
          <a:xfrm>
            <a:off x="3000935" y="2072640"/>
            <a:ext cx="2536123" cy="24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93BE-DF6E-47A7-B529-B9199A59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357831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גמישות פדגוגית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BFF5-6DE7-4DB1-A6CF-C04570B2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0572"/>
            <a:ext cx="10058400" cy="4706982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dirty="0"/>
              <a:t> גמישות פדגוגית היא משאב חיוני לקידום תפקודם של מוסדות החינוך וצוותיהם, למידה משמעותית והישגי תלמידים. למעשה, גמישות פדגוגית היא האפשרות הניתנת למוסדות חינוך לקבל החלטות ולפעול באופן </a:t>
            </a:r>
            <a:r>
              <a:rPr lang="he-IL" sz="2400" b="1" dirty="0"/>
              <a:t>עצמאי</a:t>
            </a:r>
            <a:r>
              <a:rPr lang="he-IL" dirty="0"/>
              <a:t> בסוגיות פדגוגיות </a:t>
            </a:r>
            <a:r>
              <a:rPr lang="he-IL" sz="2400" b="1" dirty="0"/>
              <a:t>בהלימה</a:t>
            </a:r>
            <a:r>
              <a:rPr lang="he-IL" b="1" dirty="0"/>
              <a:t> </a:t>
            </a:r>
            <a:r>
              <a:rPr lang="he-IL" dirty="0"/>
              <a:t>לצרכים </a:t>
            </a:r>
            <a:r>
              <a:rPr lang="he-IL" sz="2400" b="1" dirty="0"/>
              <a:t>הייחודיים</a:t>
            </a:r>
            <a:r>
              <a:rPr lang="he-IL" dirty="0"/>
              <a:t> של המוסד החינוכי, וכך היא מגבירה את </a:t>
            </a:r>
            <a:r>
              <a:rPr lang="he-IL" sz="2400" b="1" dirty="0">
                <a:solidFill>
                  <a:srgbClr val="FF0000"/>
                </a:solidFill>
              </a:rPr>
              <a:t>המחויבות והאחריות </a:t>
            </a:r>
            <a:r>
              <a:rPr lang="he-IL" dirty="0"/>
              <a:t>של </a:t>
            </a:r>
            <a:r>
              <a:rPr lang="he-IL" sz="2400" b="1" dirty="0">
                <a:solidFill>
                  <a:srgbClr val="0070C0"/>
                </a:solidFill>
              </a:rPr>
              <a:t>הצוות</a:t>
            </a:r>
            <a:r>
              <a:rPr lang="he-IL" dirty="0"/>
              <a:t> ללמידה ותוצאותיה. </a:t>
            </a:r>
          </a:p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dirty="0"/>
              <a:t> חשוב לדעת – תחומי ותכני ההשתלמויות נמצאים בהלימה לתכני ההדרכה במרכז הטיפולי. תשומת לב רבה מוקדשת ע"י המנחים </a:t>
            </a:r>
            <a:r>
              <a:rPr lang="he-IL" dirty="0" err="1"/>
              <a:t>להנגשת</a:t>
            </a:r>
            <a:r>
              <a:rPr lang="he-IL" dirty="0"/>
              <a:t> התכנים באופן מעניין ובמטרה שתתקיים למידה חווייתית, משמעותית ויישומית.</a:t>
            </a:r>
          </a:p>
        </p:txBody>
      </p:sp>
    </p:spTree>
    <p:extLst>
      <p:ext uri="{BB962C8B-B14F-4D97-AF65-F5344CB8AC3E}">
        <p14:creationId xmlns:p14="http://schemas.microsoft.com/office/powerpoint/2010/main" val="33576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977E-1232-40DB-B701-8CD2C4A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אפשרויות בחירה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14DE1-3BB5-4157-8C5B-1F0F031AB703}"/>
              </a:ext>
            </a:extLst>
          </p:cNvPr>
          <p:cNvSpPr/>
          <p:nvPr/>
        </p:nvSpPr>
        <p:spPr>
          <a:xfrm>
            <a:off x="1221838" y="2043083"/>
            <a:ext cx="6428509" cy="822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 1. השתלמות = 30 שעות</a:t>
            </a:r>
          </a:p>
          <a:p>
            <a:pPr algn="ctr"/>
            <a:endParaRPr lang="en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D2CEC-E35F-417C-867D-6B298A0092EC}"/>
              </a:ext>
            </a:extLst>
          </p:cNvPr>
          <p:cNvSpPr/>
          <p:nvPr/>
        </p:nvSpPr>
        <p:spPr>
          <a:xfrm>
            <a:off x="1221837" y="3376353"/>
            <a:ext cx="6428509" cy="8220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2. השתלמות = 30 שעות = 2 יחידות כל יחידה 15 שעות (2*15)</a:t>
            </a:r>
          </a:p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909F81-E7AB-41F5-A3A0-B4E6D54A7A7E}"/>
              </a:ext>
            </a:extLst>
          </p:cNvPr>
          <p:cNvSpPr/>
          <p:nvPr/>
        </p:nvSpPr>
        <p:spPr>
          <a:xfrm>
            <a:off x="1221836" y="4709623"/>
            <a:ext cx="6428509" cy="822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3. מי שמעוניין בהשתלמות של יותר מ- 30 שעות, יכול לעשות זאת בתנאי שהשעות יהיו בכפולות של 30.</a:t>
            </a:r>
          </a:p>
          <a:p>
            <a:pPr algn="ctr"/>
            <a:endParaRPr lang="en-IL" dirty="0"/>
          </a:p>
        </p:txBody>
      </p:sp>
      <p:sp>
        <p:nvSpPr>
          <p:cNvPr id="3" name="הסבר מלבני מעוגל 2"/>
          <p:cNvSpPr/>
          <p:nvPr/>
        </p:nvSpPr>
        <p:spPr>
          <a:xfrm>
            <a:off x="9387841" y="896982"/>
            <a:ext cx="2595154" cy="1968137"/>
          </a:xfrm>
          <a:prstGeom prst="wedgeRoundRectCallout">
            <a:avLst>
              <a:gd name="adj1" fmla="val -111426"/>
              <a:gd name="adj2" fmla="val -2219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יחידות ההשתלמות שלנו הן בהיקף של 15 או 30 שעות ולכן,</a:t>
            </a:r>
          </a:p>
        </p:txBody>
      </p:sp>
    </p:spTree>
    <p:extLst>
      <p:ext uri="{BB962C8B-B14F-4D97-AF65-F5344CB8AC3E}">
        <p14:creationId xmlns:p14="http://schemas.microsoft.com/office/powerpoint/2010/main" val="23517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מעוגל 11"/>
          <p:cNvSpPr/>
          <p:nvPr/>
        </p:nvSpPr>
        <p:spPr>
          <a:xfrm>
            <a:off x="6490562" y="348842"/>
            <a:ext cx="2736217" cy="55734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קורסים של שמע צפון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F8AD8-05E5-4A3C-BA1C-4FEBC44E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1" y="-60566"/>
            <a:ext cx="10058400" cy="526473"/>
          </a:xfrm>
        </p:spPr>
        <p:txBody>
          <a:bodyPr>
            <a:noAutofit/>
          </a:bodyPr>
          <a:lstStyle/>
          <a:p>
            <a:pPr algn="ctr" rtl="1"/>
            <a:r>
              <a:rPr lang="he-IL" sz="3600" dirty="0"/>
              <a:t>מבנה היחידות תשפ"ג</a:t>
            </a:r>
            <a:endParaRPr lang="en-IL" sz="3600" dirty="0">
              <a:solidFill>
                <a:srgbClr val="FF000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8976" t="24549" r="798" b="22385"/>
          <a:stretch/>
        </p:blipFill>
        <p:spPr>
          <a:xfrm>
            <a:off x="661851" y="1297577"/>
            <a:ext cx="11187068" cy="3701143"/>
          </a:xfrm>
          <a:prstGeom prst="rect">
            <a:avLst/>
          </a:prstGeom>
        </p:spPr>
      </p:pic>
      <p:sp>
        <p:nvSpPr>
          <p:cNvPr id="8" name="מלבן מעוגל 7"/>
          <p:cNvSpPr/>
          <p:nvPr/>
        </p:nvSpPr>
        <p:spPr>
          <a:xfrm>
            <a:off x="6063796" y="5465747"/>
            <a:ext cx="2795452" cy="5094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פירוט תאריכים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0708095" y="5435266"/>
            <a:ext cx="1379401" cy="8922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שורת קהל יעד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1706018" y="262372"/>
            <a:ext cx="1623241" cy="5986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קורסים ארציים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6" name="סוגר מסולסל ימני 5"/>
          <p:cNvSpPr/>
          <p:nvPr/>
        </p:nvSpPr>
        <p:spPr>
          <a:xfrm rot="16200000">
            <a:off x="2266814" y="-413005"/>
            <a:ext cx="501651" cy="3049725"/>
          </a:xfrm>
          <a:prstGeom prst="righ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סוגר מסולסל ימני 10"/>
          <p:cNvSpPr/>
          <p:nvPr/>
        </p:nvSpPr>
        <p:spPr>
          <a:xfrm rot="16200000">
            <a:off x="7575316" y="-1663315"/>
            <a:ext cx="469099" cy="5517790"/>
          </a:xfrm>
          <a:prstGeom prst="righ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סוגר מסולסל ימני 12"/>
          <p:cNvSpPr/>
          <p:nvPr/>
        </p:nvSpPr>
        <p:spPr>
          <a:xfrm rot="5400000">
            <a:off x="7157304" y="2056365"/>
            <a:ext cx="469100" cy="6353810"/>
          </a:xfrm>
          <a:prstGeom prst="righ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6" name="מחבר חץ ישר 25"/>
          <p:cNvCxnSpPr/>
          <p:nvPr/>
        </p:nvCxnSpPr>
        <p:spPr>
          <a:xfrm flipH="1" flipV="1">
            <a:off x="11669486" y="3622766"/>
            <a:ext cx="239531" cy="18125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לבן מעוגל 30"/>
          <p:cNvSpPr/>
          <p:nvPr/>
        </p:nvSpPr>
        <p:spPr>
          <a:xfrm>
            <a:off x="10666371" y="294868"/>
            <a:ext cx="1379401" cy="8922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פירוט תחום היחידה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H="1">
            <a:off x="11277600" y="1187102"/>
            <a:ext cx="481604" cy="1363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8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8081-39AA-498D-974A-D3B276A6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איך נרשמים?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3BFB-36AB-45BB-B7E0-3CE10215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05513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נרשמים לפי הצעדים הבאים:</a:t>
            </a:r>
          </a:p>
          <a:p>
            <a:pPr algn="r"/>
            <a:r>
              <a:rPr lang="he-IL" dirty="0"/>
              <a:t>1. נרשמים בטופס רישום פנימי </a:t>
            </a:r>
            <a:r>
              <a:rPr lang="he-IL" dirty="0">
                <a:solidFill>
                  <a:srgbClr val="FF0000"/>
                </a:solidFill>
              </a:rPr>
              <a:t>שישלח במייל</a:t>
            </a:r>
            <a:r>
              <a:rPr lang="he-IL" dirty="0"/>
              <a:t>. </a:t>
            </a:r>
          </a:p>
          <a:p>
            <a:pPr algn="r" rtl="1"/>
            <a:r>
              <a:rPr lang="he-IL" dirty="0"/>
              <a:t>2. בנוסף לרישום הפנימי, נרשמים באתר </a:t>
            </a:r>
            <a:r>
              <a:rPr lang="he-IL" sz="2200" b="1" dirty="0" smtClean="0"/>
              <a:t>מרכז </a:t>
            </a:r>
            <a:r>
              <a:rPr lang="he-IL" sz="2200" b="1" dirty="0" err="1" smtClean="0"/>
              <a:t>פסג"ה</a:t>
            </a:r>
            <a:r>
              <a:rPr lang="he-IL" sz="2200" b="1" dirty="0" smtClean="0"/>
              <a:t> </a:t>
            </a:r>
            <a:r>
              <a:rPr lang="he-IL" sz="2200" b="1" dirty="0"/>
              <a:t>טבריה </a:t>
            </a:r>
            <a:r>
              <a:rPr lang="he-IL" dirty="0">
                <a:solidFill>
                  <a:srgbClr val="FF0000"/>
                </a:solidFill>
              </a:rPr>
              <a:t>לפי מספרי ההשתלמויות שיפורסמו במהלך חודש </a:t>
            </a:r>
            <a:r>
              <a:rPr lang="he-IL" dirty="0" smtClean="0">
                <a:solidFill>
                  <a:srgbClr val="FF0000"/>
                </a:solidFill>
              </a:rPr>
              <a:t>ספטמבר/אוקטובר</a:t>
            </a:r>
            <a:r>
              <a:rPr lang="he-IL" dirty="0" smtClean="0"/>
              <a:t>. </a:t>
            </a:r>
            <a:endParaRPr lang="he-IL" dirty="0"/>
          </a:p>
          <a:p>
            <a:pPr algn="r" rtl="1"/>
            <a:r>
              <a:rPr lang="he-IL" sz="2400" dirty="0" smtClean="0"/>
              <a:t>איך </a:t>
            </a:r>
            <a:r>
              <a:rPr lang="he-IL" sz="2400" dirty="0"/>
              <a:t>בוחרים לאיזה השתלמות להירשם </a:t>
            </a:r>
            <a:r>
              <a:rPr lang="he-IL" sz="2400" dirty="0" err="1"/>
              <a:t>בפסג"ה</a:t>
            </a:r>
            <a:r>
              <a:rPr lang="he-IL" sz="2400" dirty="0"/>
              <a:t>?</a:t>
            </a:r>
          </a:p>
          <a:p>
            <a:pPr algn="r" rtl="1"/>
            <a:r>
              <a:rPr lang="he-IL" sz="2400" dirty="0"/>
              <a:t>יינתנו בהמשך הנחיות בהתאם.</a:t>
            </a:r>
          </a:p>
          <a:p>
            <a:pPr algn="r" rtl="1"/>
            <a:r>
              <a:rPr lang="he-IL" sz="2400" b="1" dirty="0">
                <a:solidFill>
                  <a:srgbClr val="0070C0"/>
                </a:solidFill>
              </a:rPr>
              <a:t>הערה: נא לרשום ביומנכם את מספר ההשתלמות שנרשמתם אליה באתר </a:t>
            </a:r>
            <a:r>
              <a:rPr lang="he-IL" sz="2400" b="1" dirty="0" err="1">
                <a:solidFill>
                  <a:srgbClr val="0070C0"/>
                </a:solidFill>
              </a:rPr>
              <a:t>הפסג"ה</a:t>
            </a:r>
            <a:r>
              <a:rPr lang="he-IL" sz="2400" b="1" dirty="0">
                <a:solidFill>
                  <a:srgbClr val="0070C0"/>
                </a:solidFill>
              </a:rPr>
              <a:t>.</a:t>
            </a:r>
            <a:endParaRPr lang="en-I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2AD0-7889-4B5C-AF0C-53626F8C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 הדרישות לקבלת גמול השתלמות?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13D72-8132-4A94-91E6-CE51B5CE6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 1. נוכחות ב 80% מכלל 10 המפגשים בכל 30 שעות השתלמות.</a:t>
            </a:r>
          </a:p>
          <a:p>
            <a:pPr algn="r" rtl="1"/>
            <a:r>
              <a:rPr lang="he-IL" dirty="0"/>
              <a:t>2. </a:t>
            </a:r>
            <a:r>
              <a:rPr lang="he-IL" b="1" dirty="0"/>
              <a:t>הגשת עבודה מסכמת אחת לכל 30 שעות השתלמות</a:t>
            </a:r>
          </a:p>
          <a:p>
            <a:pPr algn="r" rtl="1"/>
            <a:r>
              <a:rPr lang="he-IL" dirty="0"/>
              <a:t>30 שעות = 2 יחידות של 15 שעות = עבודה אחת</a:t>
            </a:r>
          </a:p>
          <a:p>
            <a:pPr algn="r" rtl="1"/>
            <a:r>
              <a:rPr lang="he-IL" dirty="0"/>
              <a:t>כל מורה יבחר לאיזו יחידה מן השתיים שבחר הוא מגיש עבודה.</a:t>
            </a:r>
          </a:p>
          <a:p>
            <a:pPr algn="r" rtl="1"/>
            <a:r>
              <a:rPr lang="he-IL" dirty="0"/>
              <a:t> </a:t>
            </a:r>
            <a:r>
              <a:rPr lang="he-IL" b="1" dirty="0"/>
              <a:t>- </a:t>
            </a:r>
            <a:r>
              <a:rPr lang="he-IL" dirty="0"/>
              <a:t>עבודה היא אישית, </a:t>
            </a:r>
            <a:r>
              <a:rPr lang="he-IL" b="1" dirty="0"/>
              <a:t>לא ניתן להגיש עבודה בזוגות.</a:t>
            </a:r>
          </a:p>
          <a:p>
            <a:pPr algn="r" rtl="1"/>
            <a:r>
              <a:rPr lang="he-IL" dirty="0"/>
              <a:t> - העבודה תוגש בפורמט שיימסר ע"י מנחה הקורס ובהתאם ללוח הזמנים שיפורסם.</a:t>
            </a:r>
          </a:p>
          <a:p>
            <a:pPr algn="r" rt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731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2AD0-7889-4B5C-AF0C-53626F8C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נא לשים 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13D72-8132-4A94-91E6-CE51B5CE6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/>
              <a:t> 1. </a:t>
            </a:r>
            <a:r>
              <a:rPr lang="he-IL" dirty="0">
                <a:solidFill>
                  <a:srgbClr val="FF0000"/>
                </a:solidFill>
              </a:rPr>
              <a:t>נא להימנע מהירשמות כפולה באתר </a:t>
            </a:r>
            <a:r>
              <a:rPr lang="he-IL" dirty="0" err="1">
                <a:solidFill>
                  <a:srgbClr val="FF0000"/>
                </a:solidFill>
              </a:rPr>
              <a:t>הפסג"ה</a:t>
            </a:r>
            <a:r>
              <a:rPr lang="he-IL" dirty="0">
                <a:solidFill>
                  <a:srgbClr val="FF0000"/>
                </a:solidFill>
              </a:rPr>
              <a:t>, אם נרשמתם לשתי יחידות (15 ש' כל אחת), נרשמים באתר </a:t>
            </a:r>
            <a:r>
              <a:rPr lang="he-IL" dirty="0" err="1">
                <a:solidFill>
                  <a:srgbClr val="FF0000"/>
                </a:solidFill>
              </a:rPr>
              <a:t>הפסג"ה</a:t>
            </a:r>
            <a:r>
              <a:rPr lang="he-IL" dirty="0">
                <a:solidFill>
                  <a:srgbClr val="FF0000"/>
                </a:solidFill>
              </a:rPr>
              <a:t> להשתלמות אחת בלבד.</a:t>
            </a:r>
          </a:p>
          <a:p>
            <a:pPr algn="r" rtl="1"/>
            <a:r>
              <a:rPr lang="he-IL" dirty="0">
                <a:solidFill>
                  <a:srgbClr val="FF0000"/>
                </a:solidFill>
              </a:rPr>
              <a:t>2. במידה והחלטתם לשנות את הרישום ליחידות שנרשמתם אליהן, יש ליידע מיד את רכזת ההשתלמויות במרכז על מנת לעדכן את הרישום.</a:t>
            </a:r>
          </a:p>
          <a:p>
            <a:pPr algn="r" rtl="1"/>
            <a:r>
              <a:rPr lang="he-IL" dirty="0">
                <a:solidFill>
                  <a:srgbClr val="FF0000"/>
                </a:solidFill>
              </a:rPr>
              <a:t>3. נא </a:t>
            </a:r>
            <a:r>
              <a:rPr lang="he-IL" dirty="0" err="1">
                <a:solidFill>
                  <a:srgbClr val="FF0000"/>
                </a:solidFill>
              </a:rPr>
              <a:t>רישמו</a:t>
            </a:r>
            <a:r>
              <a:rPr lang="he-IL" dirty="0">
                <a:solidFill>
                  <a:srgbClr val="FF0000"/>
                </a:solidFill>
              </a:rPr>
              <a:t> ביומנכם את הימים בהם אתם נעדרים כדי שלא תגיעו מעבר ל- 20% היעדרויות.</a:t>
            </a:r>
          </a:p>
          <a:p>
            <a:pPr algn="r" rtl="1"/>
            <a:r>
              <a:rPr lang="he-IL" dirty="0">
                <a:solidFill>
                  <a:srgbClr val="FF0000"/>
                </a:solidFill>
              </a:rPr>
              <a:t>4. </a:t>
            </a:r>
            <a:r>
              <a:rPr lang="he-IL" b="1" dirty="0">
                <a:solidFill>
                  <a:srgbClr val="FF0000"/>
                </a:solidFill>
              </a:rPr>
              <a:t>בזמן המפגשים שייערכו בלמידה מרחוק, נא לשבת במקום נוח ומתאים להקשבה והשתתפות פעילה ומצלמה פתוחה.</a:t>
            </a:r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69A9A779-8171-EAA4-524A-1464FD288637}"/>
              </a:ext>
            </a:extLst>
          </p:cNvPr>
          <p:cNvSpPr/>
          <p:nvPr/>
        </p:nvSpPr>
        <p:spPr>
          <a:xfrm>
            <a:off x="8377383" y="1026777"/>
            <a:ext cx="822036" cy="71058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871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D2C64-27B5-44FA-8063-FD470F1F26BD}"/>
              </a:ext>
            </a:extLst>
          </p:cNvPr>
          <p:cNvSpPr/>
          <p:nvPr/>
        </p:nvSpPr>
        <p:spPr>
          <a:xfrm>
            <a:off x="709071" y="2427404"/>
            <a:ext cx="10434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מאחלים לכם </a:t>
            </a:r>
            <a:r>
              <a:rPr lang="he-I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התפתחות מקצועית </a:t>
            </a:r>
            <a:r>
              <a:rPr lang="he-IL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פוריה</a:t>
            </a:r>
            <a:r>
              <a:rPr lang="he-I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מהנה </a:t>
            </a:r>
            <a:r>
              <a:rPr lang="he-I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ומוצלחת!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2D2C64-27B5-44FA-8063-FD470F1F26BD}"/>
              </a:ext>
            </a:extLst>
          </p:cNvPr>
          <p:cNvSpPr/>
          <p:nvPr/>
        </p:nvSpPr>
        <p:spPr>
          <a:xfrm>
            <a:off x="709071" y="4617608"/>
            <a:ext cx="104346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נורית יפה, </a:t>
            </a:r>
            <a:r>
              <a:rPr lang="he-IL" sz="3600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עולא</a:t>
            </a:r>
            <a:r>
              <a:rPr lang="he-IL" sz="3600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 </a:t>
            </a:r>
            <a:r>
              <a:rPr lang="he-IL" sz="3600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גאוי</a:t>
            </a:r>
            <a:r>
              <a:rPr lang="he-IL" sz="3600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, פנינה מאור וצוות הרכזות</a:t>
            </a:r>
          </a:p>
          <a:p>
            <a:pPr algn="ctr"/>
            <a:r>
              <a:rPr lang="en-US" sz="2000" dirty="0" smtClean="0"/>
              <a:t>   </a:t>
            </a:r>
            <a:r>
              <a:rPr lang="en-US" sz="2000" dirty="0" smtClean="0">
                <a:hlinkClick r:id="rId2"/>
              </a:rPr>
              <a:t>pninamaor@matya365.org.il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</a:rPr>
              <a:t>פרטי קשר לפנינה: 052-6348562</a:t>
            </a:r>
            <a:endParaRPr lang="en-US" sz="36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{3FE4E42B-2AEA-4FC1-9BFA-2173AC02AE99}tf11437505_win32</Template>
  <TotalTime>2262</TotalTime>
  <Words>436</Words>
  <Application>Microsoft Office PowerPoint</Application>
  <PresentationFormat>מסך רחב</PresentationFormat>
  <Paragraphs>39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 Pro Cond Light</vt:lpstr>
      <vt:lpstr>Speak Pro</vt:lpstr>
      <vt:lpstr>Times New Roman</vt:lpstr>
      <vt:lpstr>Wingdings</vt:lpstr>
      <vt:lpstr>RetrospectVTI</vt:lpstr>
      <vt:lpstr>השתלמויות המרכז הטיפולי שמע צפון    תשפ"ג</vt:lpstr>
      <vt:lpstr>מצגת של PowerPoint‏</vt:lpstr>
      <vt:lpstr>גמישות פדגוגית</vt:lpstr>
      <vt:lpstr>אפשרויות בחירה</vt:lpstr>
      <vt:lpstr>מבנה היחידות תשפ"ג</vt:lpstr>
      <vt:lpstr>איך נרשמים?</vt:lpstr>
      <vt:lpstr>מה הדרישות לקבלת גמול השתלמות?</vt:lpstr>
      <vt:lpstr>נא לשים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השתלמויות המרכז הטיפולי    תשפ"ב</dc:title>
  <dc:creator>ola1978dg@gmail.com</dc:creator>
  <cp:lastModifiedBy>נורית יפה</cp:lastModifiedBy>
  <cp:revision>36</cp:revision>
  <dcterms:created xsi:type="dcterms:W3CDTF">2021-09-15T16:01:40Z</dcterms:created>
  <dcterms:modified xsi:type="dcterms:W3CDTF">2022-09-01T17:53:46Z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