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1" r:id="rId3"/>
    <p:sldId id="272" r:id="rId4"/>
    <p:sldId id="274" r:id="rId5"/>
    <p:sldId id="292" r:id="rId6"/>
    <p:sldId id="289" r:id="rId7"/>
    <p:sldId id="290" r:id="rId8"/>
    <p:sldId id="291" r:id="rId9"/>
    <p:sldId id="284" r:id="rId10"/>
    <p:sldId id="293" r:id="rId11"/>
    <p:sldId id="295" r:id="rId12"/>
    <p:sldId id="294" r:id="rId13"/>
    <p:sldId id="296" r:id="rId14"/>
    <p:sldId id="297" r:id="rId15"/>
    <p:sldId id="298" r:id="rId16"/>
    <p:sldId id="303" r:id="rId17"/>
    <p:sldId id="304" r:id="rId18"/>
    <p:sldId id="305" r:id="rId19"/>
    <p:sldId id="306" r:id="rId20"/>
    <p:sldId id="307" r:id="rId21"/>
    <p:sldId id="299" r:id="rId22"/>
    <p:sldId id="285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490" autoAdjust="0"/>
    <p:restoredTop sz="96125" autoAdjust="0"/>
  </p:normalViewPr>
  <p:slideViewPr>
    <p:cSldViewPr>
      <p:cViewPr varScale="1">
        <p:scale>
          <a:sx n="88" d="100"/>
          <a:sy n="88" d="100"/>
        </p:scale>
        <p:origin x="85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>
            <a:extLst>
              <a:ext uri="{FF2B5EF4-FFF2-40B4-BE49-F238E27FC236}">
                <a16:creationId xmlns:a16="http://schemas.microsoft.com/office/drawing/2014/main" id="{5890B557-CE0D-4E08-B2E9-F20167AF69C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קבוצה 15">
            <a:extLst>
              <a:ext uri="{FF2B5EF4-FFF2-40B4-BE49-F238E27FC236}">
                <a16:creationId xmlns:a16="http://schemas.microsoft.com/office/drawing/2014/main" id="{4AB28D26-7ACD-4843-9021-B1482DB4972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צורה חופשית 16">
              <a:extLst>
                <a:ext uri="{FF2B5EF4-FFF2-40B4-BE49-F238E27FC236}">
                  <a16:creationId xmlns:a16="http://schemas.microsoft.com/office/drawing/2014/main" id="{08BBED58-C1A6-49FC-9D16-7BEE0333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צורה חופשית 18">
              <a:extLst>
                <a:ext uri="{FF2B5EF4-FFF2-40B4-BE49-F238E27FC236}">
                  <a16:creationId xmlns:a16="http://schemas.microsoft.com/office/drawing/2014/main" id="{00741E2E-493C-4A0E-A4D0-324131BB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צורה חופשית 19">
              <a:extLst>
                <a:ext uri="{FF2B5EF4-FFF2-40B4-BE49-F238E27FC236}">
                  <a16:creationId xmlns:a16="http://schemas.microsoft.com/office/drawing/2014/main" id="{E7937113-D849-4E32-90A2-7F030D912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F48072AB-EB27-4EE2-AC08-BE7FEB1363C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1" name="מציין מיקום של תאריך 29">
            <a:extLst>
              <a:ext uri="{FF2B5EF4-FFF2-40B4-BE49-F238E27FC236}">
                <a16:creationId xmlns:a16="http://schemas.microsoft.com/office/drawing/2014/main" id="{299C92D4-507E-4AC3-B372-847AC0CB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FB97E3-C5CF-4BF1-84B4-8D57872BE7EF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12" name="מציין מיקום של כותרת תחתונה 18">
            <a:extLst>
              <a:ext uri="{FF2B5EF4-FFF2-40B4-BE49-F238E27FC236}">
                <a16:creationId xmlns:a16="http://schemas.microsoft.com/office/drawing/2014/main" id="{CA5FCA19-6BBE-49C4-B447-4F620946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26">
            <a:extLst>
              <a:ext uri="{FF2B5EF4-FFF2-40B4-BE49-F238E27FC236}">
                <a16:creationId xmlns:a16="http://schemas.microsoft.com/office/drawing/2014/main" id="{4AD9D936-5BAA-437B-B3AA-A2D97E71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3AE8FB-E27E-46FF-A1BC-BE6F070A5C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512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1168483E-3F17-4F85-8E28-F7EC14A9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2E4A-9565-4787-BAFD-BAF1E371530A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FA38735B-726F-4C5A-8B69-5DD51781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E75A5D75-01EA-4EE8-A9C5-AC3DF67B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1A118-17CE-4033-9941-5E5BB3FB1502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511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63A45E60-95A7-42E2-BFC0-59A27989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73A6-80C4-466D-B432-97DDBB077FEF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B3DE7E90-1237-4376-B579-628F45C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F74573BE-9788-427D-99F6-576BD7D7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120A-0AA6-43D3-8931-8096D4728F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667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9FCFBF4E-39DB-40CF-B376-A28E8B20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86DD-0410-4CD5-A16E-4533654276BE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DE70E995-EDA7-4D92-A1BF-D9A751D0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C6DDDF76-16CD-49B6-8E28-9B6584BB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015F5-1166-4190-89B7-F43E18FCFED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5718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סוגר זוויתי 10">
            <a:extLst>
              <a:ext uri="{FF2B5EF4-FFF2-40B4-BE49-F238E27FC236}">
                <a16:creationId xmlns:a16="http://schemas.microsoft.com/office/drawing/2014/main" id="{0FA53C0C-B426-4A79-891C-D4254E14C05C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סוגר זוויתי 15">
            <a:extLst>
              <a:ext uri="{FF2B5EF4-FFF2-40B4-BE49-F238E27FC236}">
                <a16:creationId xmlns:a16="http://schemas.microsoft.com/office/drawing/2014/main" id="{968DF983-EF43-48B6-B919-7BC0668AB622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תאריך 3">
            <a:extLst>
              <a:ext uri="{FF2B5EF4-FFF2-40B4-BE49-F238E27FC236}">
                <a16:creationId xmlns:a16="http://schemas.microsoft.com/office/drawing/2014/main" id="{B39B545B-744A-40A7-83B5-25BBC53A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A8F7-58BB-4D26-A41D-C6E119F15445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7" name="מציין מיקום של כותרת תחתונה 4">
            <a:extLst>
              <a:ext uri="{FF2B5EF4-FFF2-40B4-BE49-F238E27FC236}">
                <a16:creationId xmlns:a16="http://schemas.microsoft.com/office/drawing/2014/main" id="{BFF48A70-1842-4826-BD68-996A00AB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5">
            <a:extLst>
              <a:ext uri="{FF2B5EF4-FFF2-40B4-BE49-F238E27FC236}">
                <a16:creationId xmlns:a16="http://schemas.microsoft.com/office/drawing/2014/main" id="{04FDCC9B-A31F-4948-AFEF-B97CA67F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CB242-B891-4705-BFD1-97CA8ECFC9B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8646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41FBF6-AB22-448A-A7DF-9490F746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B3C3-5530-48BD-B40E-2ABAA7E1946B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998E858-BB78-476A-95F2-AD7BF936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5EE7F5-B252-440A-9E64-463BD8E3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FD8A-C5AE-41CA-B54E-25552EACE68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6386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E7DF0E3-27E5-4DC6-B235-7D09FE4F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F6A-1D21-40B1-851A-2BDDBAC17F08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F3CD849-A2BC-43CB-AB4F-585E7F02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B7DB8F-A251-48CB-8687-1A795D37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C3EBD-4D26-4237-87B8-131163C6743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2937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2448503-51B9-425F-83DF-CBE460FF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36DD-E008-44F6-A93C-8FD4C86C42A4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386D37A-5AA4-41F9-97F3-5EB88553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4646659-30DB-4520-9D5F-A37B466D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175A-1DC8-4868-B50A-06A37AB8E20E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39022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>
            <a:extLst>
              <a:ext uri="{FF2B5EF4-FFF2-40B4-BE49-F238E27FC236}">
                <a16:creationId xmlns:a16="http://schemas.microsoft.com/office/drawing/2014/main" id="{48628DC4-4E02-4F29-B23C-E98ED8EE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72D6-E036-4606-A991-EE5CBC5C2512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3" name="מציין מיקום של כותרת תחתונה 21">
            <a:extLst>
              <a:ext uri="{FF2B5EF4-FFF2-40B4-BE49-F238E27FC236}">
                <a16:creationId xmlns:a16="http://schemas.microsoft.com/office/drawing/2014/main" id="{936B9EEE-E25D-4021-9DAE-32BB29E3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>
            <a:extLst>
              <a:ext uri="{FF2B5EF4-FFF2-40B4-BE49-F238E27FC236}">
                <a16:creationId xmlns:a16="http://schemas.microsoft.com/office/drawing/2014/main" id="{6A903C5E-C1D9-41D7-8428-7FF21449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9C5F6-B1ED-4A3E-ADCC-FC9002C986E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912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94D4A24-CF82-4620-A041-2A7599EE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A7C1-5F7F-4EF1-8AF0-757817E13467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05B1EA8-C707-4C72-9331-79439E8F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A10E331-9717-47D9-8718-3E6491A8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7E6AB-4ED9-45C0-AB8B-837DF0473458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11467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10">
            <a:extLst>
              <a:ext uri="{FF2B5EF4-FFF2-40B4-BE49-F238E27FC236}">
                <a16:creationId xmlns:a16="http://schemas.microsoft.com/office/drawing/2014/main" id="{89CED611-4E4C-4CB2-894B-84AB9DEF619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צורה חופשית 15">
            <a:extLst>
              <a:ext uri="{FF2B5EF4-FFF2-40B4-BE49-F238E27FC236}">
                <a16:creationId xmlns:a16="http://schemas.microsoft.com/office/drawing/2014/main" id="{21E36D71-DF0E-4463-AC33-38D597C1F5A6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שולש ישר-זווית 6">
            <a:extLst>
              <a:ext uri="{FF2B5EF4-FFF2-40B4-BE49-F238E27FC236}">
                <a16:creationId xmlns:a16="http://schemas.microsoft.com/office/drawing/2014/main" id="{99795479-394C-47DF-ADB5-42A628BA7E9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6504264-4FDB-4551-8EF2-C50427C33E5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סוגר זוויתי 19">
            <a:extLst>
              <a:ext uri="{FF2B5EF4-FFF2-40B4-BE49-F238E27FC236}">
                <a16:creationId xmlns:a16="http://schemas.microsoft.com/office/drawing/2014/main" id="{E239D184-0FEC-4F71-AB55-008D3B1616C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סוגר זוויתי 20">
            <a:extLst>
              <a:ext uri="{FF2B5EF4-FFF2-40B4-BE49-F238E27FC236}">
                <a16:creationId xmlns:a16="http://schemas.microsoft.com/office/drawing/2014/main" id="{D05C803D-D9C7-4249-9119-81849219A98C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4">
            <a:extLst>
              <a:ext uri="{FF2B5EF4-FFF2-40B4-BE49-F238E27FC236}">
                <a16:creationId xmlns:a16="http://schemas.microsoft.com/office/drawing/2014/main" id="{3B20B8AD-1F36-4033-B275-5C8B5E2B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EF08A-5310-48C2-B0C0-262BF93771F0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12" name="מציין מיקום של כותרת תחתונה 5">
            <a:extLst>
              <a:ext uri="{FF2B5EF4-FFF2-40B4-BE49-F238E27FC236}">
                <a16:creationId xmlns:a16="http://schemas.microsoft.com/office/drawing/2014/main" id="{602D8FFD-DF7C-40D7-A55E-DDA97AE6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6">
            <a:extLst>
              <a:ext uri="{FF2B5EF4-FFF2-40B4-BE49-F238E27FC236}">
                <a16:creationId xmlns:a16="http://schemas.microsoft.com/office/drawing/2014/main" id="{56DFEBFF-83DF-4573-BD7B-9B7D4A13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2F0B-701D-4F32-A4DF-22CD858B7CD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9402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>
            <a:extLst>
              <a:ext uri="{FF2B5EF4-FFF2-40B4-BE49-F238E27FC236}">
                <a16:creationId xmlns:a16="http://schemas.microsoft.com/office/drawing/2014/main" id="{5C5A958B-3A96-4711-B816-727189CC191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צורה חופשית 11">
            <a:extLst>
              <a:ext uri="{FF2B5EF4-FFF2-40B4-BE49-F238E27FC236}">
                <a16:creationId xmlns:a16="http://schemas.microsoft.com/office/drawing/2014/main" id="{773B3EC3-16E0-4B43-8D16-1C9FAD6C42CC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משולש ישר-זווית 13">
            <a:extLst>
              <a:ext uri="{FF2B5EF4-FFF2-40B4-BE49-F238E27FC236}">
                <a16:creationId xmlns:a16="http://schemas.microsoft.com/office/drawing/2014/main" id="{FDE82D85-0F73-4E16-8F16-23CB97CDB1C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8F018B0-524D-4D84-A6F6-9B0E193C4EF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>
            <a:extLst>
              <a:ext uri="{FF2B5EF4-FFF2-40B4-BE49-F238E27FC236}">
                <a16:creationId xmlns:a16="http://schemas.microsoft.com/office/drawing/2014/main" id="{564FA5D8-BBE3-4022-B2E6-14EC822D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33" name="מציין מיקום טקסט 29">
            <a:extLst>
              <a:ext uri="{FF2B5EF4-FFF2-40B4-BE49-F238E27FC236}">
                <a16:creationId xmlns:a16="http://schemas.microsoft.com/office/drawing/2014/main" id="{021AF608-7CF5-4EE2-8EF0-D0F5E1784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" name="מציין מיקום של תאריך 9">
            <a:extLst>
              <a:ext uri="{FF2B5EF4-FFF2-40B4-BE49-F238E27FC236}">
                <a16:creationId xmlns:a16="http://schemas.microsoft.com/office/drawing/2014/main" id="{2D9129CD-1BBA-48D9-93DA-9C2E5967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849497-E5CF-44C2-89B3-6CA939A668E8}" type="datetimeFigureOut">
              <a:rPr lang="he-IL"/>
              <a:pPr>
                <a:defRPr/>
              </a:pPr>
              <a:t>ט"ו/תמוז/תש"פ</a:t>
            </a:fld>
            <a:endParaRPr lang="he-IL"/>
          </a:p>
        </p:txBody>
      </p:sp>
      <p:sp>
        <p:nvSpPr>
          <p:cNvPr id="22" name="מציין מיקום של כותרת תחתונה 21">
            <a:extLst>
              <a:ext uri="{FF2B5EF4-FFF2-40B4-BE49-F238E27FC236}">
                <a16:creationId xmlns:a16="http://schemas.microsoft.com/office/drawing/2014/main" id="{5E5767CF-98A0-4F02-AD04-A1D8575C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>
            <a:extLst>
              <a:ext uri="{FF2B5EF4-FFF2-40B4-BE49-F238E27FC236}">
                <a16:creationId xmlns:a16="http://schemas.microsoft.com/office/drawing/2014/main" id="{652C6CD5-C107-42CF-BC20-51A2D6571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anose="020B0602030504020204" pitchFamily="34" charset="0"/>
              </a:defRPr>
            </a:lvl1pPr>
          </a:lstStyle>
          <a:p>
            <a:fld id="{3A7E5B0D-D44F-41B8-948A-A3A1AC1CC787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rvises.sharepoint.com/shema/tveria/Lists/List7/EditForm.aspx?ID=372&amp;Source=https://servises.sharepoint.com/shema/tveria/SitePages/my%20files.ASPX?View%3D%7bF0F8CAEB-91DA-4BA5-8B0F-38507DED8C46%7d%26Sele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93D10D-18AA-46E2-B528-5C10DC6A4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060432" cy="23762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700" dirty="0"/>
              <a:t>תיק תלמיד ממוחשב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4000" dirty="0"/>
              <a:t>מצגת הסברה </a:t>
            </a:r>
            <a:r>
              <a:rPr lang="he-IL" sz="4000" dirty="0" smtClean="0"/>
              <a:t>יוני-יולי </a:t>
            </a:r>
            <a:r>
              <a:rPr lang="he-IL" sz="4000" dirty="0"/>
              <a:t>2020</a:t>
            </a:r>
            <a:br>
              <a:rPr lang="he-IL" sz="4000" dirty="0"/>
            </a:br>
            <a:r>
              <a:rPr lang="he-IL" sz="2900" dirty="0"/>
              <a:t>*לשימוש פנימי בלבד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E2BA38-25C4-49E4-8E1A-FCA254D8A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endParaRPr lang="he-IL"/>
          </a:p>
        </p:txBody>
      </p:sp>
      <p:sp>
        <p:nvSpPr>
          <p:cNvPr id="30723" name="כותרת משנה 2">
            <a:extLst>
              <a:ext uri="{FF2B5EF4-FFF2-40B4-BE49-F238E27FC236}">
                <a16:creationId xmlns:a16="http://schemas.microsoft.com/office/drawing/2014/main" id="{B662F810-57CB-47BF-B4D0-FF33F1CB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e-IL" altLang="he-IL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403E13A0-D993-4442-9144-A741D820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6" t="15826" b="27745"/>
          <a:stretch>
            <a:fillRect/>
          </a:stretch>
        </p:blipFill>
        <p:spPr bwMode="auto">
          <a:xfrm>
            <a:off x="539750" y="1196975"/>
            <a:ext cx="80645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581CF00C-3C93-4FA4-A1EC-FDEE66F28C1F}"/>
              </a:ext>
            </a:extLst>
          </p:cNvPr>
          <p:cNvSpPr txBox="1">
            <a:spLocks/>
          </p:cNvSpPr>
          <p:nvPr/>
        </p:nvSpPr>
        <p:spPr>
          <a:xfrm>
            <a:off x="1042988" y="260350"/>
            <a:ext cx="6886575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dirty="0"/>
              <a:t>מבנה דף הבית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E9069BC-484D-4BC7-87CA-E5CDF36C279A}"/>
              </a:ext>
            </a:extLst>
          </p:cNvPr>
          <p:cNvSpPr txBox="1">
            <a:spLocks/>
          </p:cNvSpPr>
          <p:nvPr/>
        </p:nvSpPr>
        <p:spPr>
          <a:xfrm>
            <a:off x="250825" y="4292600"/>
            <a:ext cx="7967663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sz="2400" dirty="0">
                <a:solidFill>
                  <a:srgbClr val="FF0000"/>
                </a:solidFill>
              </a:rPr>
              <a:t>כניסה לתיק תלמיד: יש לגלוש ל"מבט כולל על תלמיד"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AFE0AB93-3D00-44ED-946B-0ED1BA7E3551}"/>
              </a:ext>
            </a:extLst>
          </p:cNvPr>
          <p:cNvCxnSpPr/>
          <p:nvPr/>
        </p:nvCxnSpPr>
        <p:spPr>
          <a:xfrm flipV="1">
            <a:off x="2700338" y="2349500"/>
            <a:ext cx="4608512" cy="18716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7841573" y="1273112"/>
            <a:ext cx="762677" cy="75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0A506F-8B7C-49EA-9FC0-30EC4323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endParaRPr lang="he-IL"/>
          </a:p>
        </p:txBody>
      </p:sp>
      <p:sp>
        <p:nvSpPr>
          <p:cNvPr id="31747" name="כותרת משנה 2">
            <a:extLst>
              <a:ext uri="{FF2B5EF4-FFF2-40B4-BE49-F238E27FC236}">
                <a16:creationId xmlns:a16="http://schemas.microsoft.com/office/drawing/2014/main" id="{F8083512-875C-4695-9D60-2288772A3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e-IL" alt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B9ADAEB-1190-4DAA-96EA-43C862F9431F}"/>
              </a:ext>
            </a:extLst>
          </p:cNvPr>
          <p:cNvSpPr txBox="1">
            <a:spLocks/>
          </p:cNvSpPr>
          <p:nvPr/>
        </p:nvSpPr>
        <p:spPr>
          <a:xfrm>
            <a:off x="7524750" y="2852738"/>
            <a:ext cx="1619250" cy="11525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sz="2400" dirty="0">
                <a:solidFill>
                  <a:srgbClr val="FF0000"/>
                </a:solidFill>
              </a:rPr>
              <a:t>בחירת תלמיד בחץ דו-ראשי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94F1BE69-3AD6-4882-96F0-58F1324C517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7596188" y="2420938"/>
            <a:ext cx="738187" cy="43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D0165FA-B3E8-46E5-9776-B60580343400}"/>
              </a:ext>
            </a:extLst>
          </p:cNvPr>
          <p:cNvGrpSpPr/>
          <p:nvPr/>
        </p:nvGrpSpPr>
        <p:grpSpPr>
          <a:xfrm>
            <a:off x="71438" y="369094"/>
            <a:ext cx="9072562" cy="4967288"/>
            <a:chOff x="71438" y="369094"/>
            <a:chExt cx="9072562" cy="4967288"/>
          </a:xfrm>
        </p:grpSpPr>
        <p:pic>
          <p:nvPicPr>
            <p:cNvPr id="31748" name="Picture 2">
              <a:extLst>
                <a:ext uri="{FF2B5EF4-FFF2-40B4-BE49-F238E27FC236}">
                  <a16:creationId xmlns:a16="http://schemas.microsoft.com/office/drawing/2014/main" id="{9D32775E-6449-4092-A786-BFC88BBF8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5" t="15007" r="690" b="386"/>
            <a:stretch>
              <a:fillRect/>
            </a:stretch>
          </p:blipFill>
          <p:spPr bwMode="auto">
            <a:xfrm>
              <a:off x="71438" y="369094"/>
              <a:ext cx="9072562" cy="49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CF367F04-B93D-4FE2-A8E0-60166A534D4F}"/>
                </a:ext>
              </a:extLst>
            </p:cNvPr>
            <p:cNvSpPr/>
            <p:nvPr/>
          </p:nvSpPr>
          <p:spPr>
            <a:xfrm>
              <a:off x="7020273" y="2420938"/>
              <a:ext cx="288032" cy="20881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8520369" y="548680"/>
            <a:ext cx="659237" cy="653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765AF9-7E0A-48F6-8CA2-F7BBA5E6D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endParaRPr lang="he-IL"/>
          </a:p>
        </p:txBody>
      </p:sp>
      <p:sp>
        <p:nvSpPr>
          <p:cNvPr id="32771" name="כותרת משנה 2">
            <a:extLst>
              <a:ext uri="{FF2B5EF4-FFF2-40B4-BE49-F238E27FC236}">
                <a16:creationId xmlns:a16="http://schemas.microsoft.com/office/drawing/2014/main" id="{C6A879E2-B9C9-43AC-9A3E-B921964F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e-IL" alt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CB19E7CA-CC29-473D-A87F-4FCB02CCDC9C}"/>
              </a:ext>
            </a:extLst>
          </p:cNvPr>
          <p:cNvSpPr txBox="1">
            <a:spLocks/>
          </p:cNvSpPr>
          <p:nvPr/>
        </p:nvSpPr>
        <p:spPr>
          <a:xfrm>
            <a:off x="539750" y="476250"/>
            <a:ext cx="5805488" cy="1296988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he-IL" sz="2400" dirty="0">
                <a:solidFill>
                  <a:srgbClr val="FF0000"/>
                </a:solidFill>
              </a:rPr>
              <a:t>דף תלמיד: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שם התלמיד בראש הדף.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אפשרויות עדכון מידע באוגדנים.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01E8A7C-DDCD-4DF2-A923-4ABD1FD2ACC3}"/>
              </a:ext>
            </a:extLst>
          </p:cNvPr>
          <p:cNvGrpSpPr/>
          <p:nvPr/>
        </p:nvGrpSpPr>
        <p:grpSpPr>
          <a:xfrm>
            <a:off x="323850" y="260648"/>
            <a:ext cx="8496300" cy="5040313"/>
            <a:chOff x="323850" y="260350"/>
            <a:chExt cx="8496300" cy="5040313"/>
          </a:xfrm>
        </p:grpSpPr>
        <p:pic>
          <p:nvPicPr>
            <p:cNvPr id="32772" name="Picture 2">
              <a:extLst>
                <a:ext uri="{FF2B5EF4-FFF2-40B4-BE49-F238E27FC236}">
                  <a16:creationId xmlns:a16="http://schemas.microsoft.com/office/drawing/2014/main" id="{39E6775F-4E09-41C3-AE2D-548B1B632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" t="18533" r="13995" b="385"/>
            <a:stretch>
              <a:fillRect/>
            </a:stretch>
          </p:blipFill>
          <p:spPr bwMode="auto">
            <a:xfrm>
              <a:off x="323850" y="260350"/>
              <a:ext cx="8496300" cy="504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6EE1692E-C37D-4C05-ADD9-AE5490401CDF}"/>
                </a:ext>
              </a:extLst>
            </p:cNvPr>
            <p:cNvSpPr/>
            <p:nvPr/>
          </p:nvSpPr>
          <p:spPr>
            <a:xfrm>
              <a:off x="6561138" y="1268759"/>
              <a:ext cx="819174" cy="4549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7C45013-39E7-40C9-8D86-E32138E66B2D}"/>
                </a:ext>
              </a:extLst>
            </p:cNvPr>
            <p:cNvSpPr/>
            <p:nvPr/>
          </p:nvSpPr>
          <p:spPr>
            <a:xfrm>
              <a:off x="6012160" y="2294330"/>
              <a:ext cx="900100" cy="1268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CF367F04-B93D-4FE2-A8E0-60166A534D4F}"/>
              </a:ext>
            </a:extLst>
          </p:cNvPr>
          <p:cNvSpPr/>
          <p:nvPr/>
        </p:nvSpPr>
        <p:spPr>
          <a:xfrm>
            <a:off x="8028384" y="2182976"/>
            <a:ext cx="360040" cy="2254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011960-5AB7-48CA-A876-21FC1027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endParaRPr lang="he-IL" dirty="0"/>
          </a:p>
        </p:txBody>
      </p:sp>
      <p:sp>
        <p:nvSpPr>
          <p:cNvPr id="33795" name="כותרת משנה 2">
            <a:extLst>
              <a:ext uri="{FF2B5EF4-FFF2-40B4-BE49-F238E27FC236}">
                <a16:creationId xmlns:a16="http://schemas.microsoft.com/office/drawing/2014/main" id="{C9C5E226-BC2D-41CC-9436-00E8A8D42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e-IL" alt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78E8956A-63FD-497B-8B70-06547D557FB3}"/>
              </a:ext>
            </a:extLst>
          </p:cNvPr>
          <p:cNvSpPr txBox="1">
            <a:spLocks/>
          </p:cNvSpPr>
          <p:nvPr/>
        </p:nvSpPr>
        <p:spPr>
          <a:xfrm>
            <a:off x="323850" y="692150"/>
            <a:ext cx="4176713" cy="1296988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he-IL" sz="2400" dirty="0">
                <a:solidFill>
                  <a:srgbClr val="FF0000"/>
                </a:solidFill>
              </a:rPr>
              <a:t>דף תלמיד: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שם התלמיד בראש הדף.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אפשרויות עדכון מידע באוגדנים.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81677AF-D34D-4151-A50A-9D1D9E8BEA8F}"/>
              </a:ext>
            </a:extLst>
          </p:cNvPr>
          <p:cNvSpPr/>
          <p:nvPr/>
        </p:nvSpPr>
        <p:spPr>
          <a:xfrm>
            <a:off x="5003800" y="333375"/>
            <a:ext cx="2952750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882B32F5-E1E1-413C-8913-DE9D630D38D3}"/>
              </a:ext>
            </a:extLst>
          </p:cNvPr>
          <p:cNvGrpSpPr/>
          <p:nvPr/>
        </p:nvGrpSpPr>
        <p:grpSpPr>
          <a:xfrm>
            <a:off x="733425" y="188913"/>
            <a:ext cx="7270750" cy="6669087"/>
            <a:chOff x="733425" y="188913"/>
            <a:chExt cx="7270750" cy="6669087"/>
          </a:xfrm>
        </p:grpSpPr>
        <p:pic>
          <p:nvPicPr>
            <p:cNvPr id="33796" name="Picture 2">
              <a:extLst>
                <a:ext uri="{FF2B5EF4-FFF2-40B4-BE49-F238E27FC236}">
                  <a16:creationId xmlns:a16="http://schemas.microsoft.com/office/drawing/2014/main" id="{A24541B1-7F8B-4445-934B-9021504A2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1" t="15456"/>
            <a:stretch>
              <a:fillRect/>
            </a:stretch>
          </p:blipFill>
          <p:spPr bwMode="auto">
            <a:xfrm>
              <a:off x="733425" y="188913"/>
              <a:ext cx="7270750" cy="666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D985B398-9F04-4ADA-9182-74862CC59B61}"/>
                </a:ext>
              </a:extLst>
            </p:cNvPr>
            <p:cNvSpPr/>
            <p:nvPr/>
          </p:nvSpPr>
          <p:spPr>
            <a:xfrm>
              <a:off x="5220072" y="1340768"/>
              <a:ext cx="1008112" cy="2245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AE74CB7D-4089-4A76-B07B-34CD5B6B2716}"/>
                </a:ext>
              </a:extLst>
            </p:cNvPr>
            <p:cNvSpPr/>
            <p:nvPr/>
          </p:nvSpPr>
          <p:spPr>
            <a:xfrm>
              <a:off x="4283968" y="2564904"/>
              <a:ext cx="719832" cy="19575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905995-9DF8-4D46-83CE-3D9158BB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endParaRPr lang="he-IL"/>
          </a:p>
        </p:txBody>
      </p:sp>
      <p:sp>
        <p:nvSpPr>
          <p:cNvPr id="34819" name="כותרת משנה 2">
            <a:extLst>
              <a:ext uri="{FF2B5EF4-FFF2-40B4-BE49-F238E27FC236}">
                <a16:creationId xmlns:a16="http://schemas.microsoft.com/office/drawing/2014/main" id="{AC67304E-212D-4C65-9014-4844BDBC9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e-IL" altLang="he-IL"/>
          </a:p>
        </p:txBody>
      </p:sp>
      <p:pic>
        <p:nvPicPr>
          <p:cNvPr id="34820" name="Picture 2">
            <a:hlinkClick r:id="rId2"/>
            <a:extLst>
              <a:ext uri="{FF2B5EF4-FFF2-40B4-BE49-F238E27FC236}">
                <a16:creationId xmlns:a16="http://schemas.microsoft.com/office/drawing/2014/main" id="{1C1AE088-FF51-46D0-B76F-058DB1D1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0" t="8267"/>
          <a:stretch>
            <a:fillRect/>
          </a:stretch>
        </p:blipFill>
        <p:spPr bwMode="auto">
          <a:xfrm>
            <a:off x="755650" y="-100013"/>
            <a:ext cx="8278813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>
            <a:extLst>
              <a:ext uri="{FF2B5EF4-FFF2-40B4-BE49-F238E27FC236}">
                <a16:creationId xmlns:a16="http://schemas.microsoft.com/office/drawing/2014/main" id="{0996FD38-1946-42FB-96E8-4D17F04C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49500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he-IL">
                <a:hlinkClick r:id="rId2"/>
              </a:rPr>
              <a:t>קישור</a:t>
            </a:r>
            <a:endParaRPr lang="he-IL" altLang="he-IL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4877251B-C10F-47D7-A307-A1AA0484C561}"/>
              </a:ext>
            </a:extLst>
          </p:cNvPr>
          <p:cNvSpPr txBox="1">
            <a:spLocks/>
          </p:cNvSpPr>
          <p:nvPr/>
        </p:nvSpPr>
        <p:spPr>
          <a:xfrm>
            <a:off x="468313" y="1268413"/>
            <a:ext cx="4175125" cy="1296987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he-IL" sz="2400" dirty="0">
                <a:solidFill>
                  <a:srgbClr val="FF0000"/>
                </a:solidFill>
              </a:rPr>
              <a:t>דף תלמיד: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שם התלמיד בראש הדף.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b="0" dirty="0">
                <a:solidFill>
                  <a:srgbClr val="FF0000"/>
                </a:solidFill>
              </a:rPr>
              <a:t>אפשרויות עדכון מידע באוגדנים.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CD2E679B-9D6E-4A99-A5E7-14C20E924ED2}"/>
              </a:ext>
            </a:extLst>
          </p:cNvPr>
          <p:cNvGrpSpPr/>
          <p:nvPr/>
        </p:nvGrpSpPr>
        <p:grpSpPr>
          <a:xfrm>
            <a:off x="4391819" y="2204864"/>
            <a:ext cx="2268413" cy="1728192"/>
            <a:chOff x="4391819" y="2204864"/>
            <a:chExt cx="2268413" cy="1728192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DDB9D6AE-4BB2-4FC2-8C09-DF3283FE7985}"/>
                </a:ext>
              </a:extLst>
            </p:cNvPr>
            <p:cNvSpPr/>
            <p:nvPr/>
          </p:nvSpPr>
          <p:spPr>
            <a:xfrm>
              <a:off x="5580112" y="2204864"/>
              <a:ext cx="1080120" cy="1732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BA3D0137-EF31-4497-A7FE-463AB78C75E7}"/>
                </a:ext>
              </a:extLst>
            </p:cNvPr>
            <p:cNvSpPr/>
            <p:nvPr/>
          </p:nvSpPr>
          <p:spPr>
            <a:xfrm>
              <a:off x="4391819" y="3717032"/>
              <a:ext cx="684237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F21923E-7AAC-4676-81D1-78DFA7D41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580" y="140618"/>
            <a:ext cx="7772400" cy="120015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he-IL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שלבים בעדכון מידע לתלמיד</a:t>
            </a:r>
          </a:p>
        </p:txBody>
      </p:sp>
      <p:sp>
        <p:nvSpPr>
          <p:cNvPr id="4" name="מציין מיקום תוכן 1">
            <a:extLst>
              <a:ext uri="{FF2B5EF4-FFF2-40B4-BE49-F238E27FC236}">
                <a16:creationId xmlns:a16="http://schemas.microsoft.com/office/drawing/2014/main" id="{62C3F50A-0F46-4D77-95EC-31F3F85A8CE9}"/>
              </a:ext>
            </a:extLst>
          </p:cNvPr>
          <p:cNvSpPr txBox="1">
            <a:spLocks/>
          </p:cNvSpPr>
          <p:nvPr/>
        </p:nvSpPr>
        <p:spPr bwMode="auto">
          <a:xfrm>
            <a:off x="1315171" y="980728"/>
            <a:ext cx="7272809" cy="54726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א. בחירת אוגדן לעדכון.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ב. כניסה לפריט חדש.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ג. איתור שם התלמיד.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ד. מילוי/הוספת פרטים.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ה. שמירה</a:t>
            </a:r>
            <a:r>
              <a:rPr lang="he-IL" altLang="he-IL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ו. בכל מקום בו מצרפים קובץ יש לתת לו שם בדרך אחידה ולדאוג שיהיה קריא וברור לכל איש צוות עתידי שיקרא אותו. ראו שקופית 2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ו</a:t>
            </a:r>
            <a:r>
              <a:rPr lang="he-IL" altLang="he-IL" sz="2700" dirty="0">
                <a:solidFill>
                  <a:srgbClr val="FF0000"/>
                </a:solidFill>
                <a:latin typeface="Lucida Sans Unicode" panose="020B0602030504020204" pitchFamily="34" charset="0"/>
              </a:rPr>
              <a:t>. </a:t>
            </a:r>
            <a:r>
              <a:rPr lang="he-IL" altLang="he-IL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לשים לב שהקובץ הנכון הועלה לתיק התלמיד הנכון.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he-IL" altLang="he-IL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ז. יציאה מסודרת.</a:t>
            </a:r>
            <a:endParaRPr lang="he-IL" altLang="he-IL" sz="27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he-IL" altLang="he-IL" sz="27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לחצן פעולה: מידע 1">
            <a:hlinkClick r:id="rId2" action="ppaction://hlinksldjump" highlightClick="1"/>
          </p:cNvPr>
          <p:cNvSpPr/>
          <p:nvPr/>
        </p:nvSpPr>
        <p:spPr>
          <a:xfrm>
            <a:off x="3203848" y="4293096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תוכן 1">
            <a:extLst>
              <a:ext uri="{FF2B5EF4-FFF2-40B4-BE49-F238E27FC236}">
                <a16:creationId xmlns:a16="http://schemas.microsoft.com/office/drawing/2014/main" id="{79B13764-61A5-47CA-A2BF-A4CF0F89ADFE}"/>
              </a:ext>
            </a:extLst>
          </p:cNvPr>
          <p:cNvSpPr txBox="1">
            <a:spLocks/>
          </p:cNvSpPr>
          <p:nvPr/>
        </p:nvSpPr>
        <p:spPr bwMode="auto">
          <a:xfrm rot="20050651">
            <a:off x="772506" y="1200899"/>
            <a:ext cx="2650624" cy="173915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e-IL" altLang="he-IL" sz="2000" b="1" dirty="0">
                <a:solidFill>
                  <a:schemeClr val="accent4"/>
                </a:solidFill>
                <a:latin typeface="Lucida Sans Unicode" panose="020B0602030504020204" pitchFamily="34" charset="0"/>
              </a:rPr>
              <a:t>בכל מקום שבו יש לעדכן שנת לימודים יש לכתוב אותה באותיות </a:t>
            </a:r>
            <a:r>
              <a:rPr lang="he-IL" altLang="he-IL" sz="2000" b="1" dirty="0" smtClean="0">
                <a:solidFill>
                  <a:schemeClr val="accent4"/>
                </a:solidFill>
                <a:latin typeface="Lucida Sans Unicode" panose="020B0602030504020204" pitchFamily="34" charset="0"/>
              </a:rPr>
              <a:t>עבריות, </a:t>
            </a:r>
            <a:r>
              <a:rPr lang="he-IL" altLang="he-IL" sz="2000" b="1" dirty="0">
                <a:solidFill>
                  <a:schemeClr val="accent4"/>
                </a:solidFill>
                <a:latin typeface="Lucida Sans Unicode" panose="020B0602030504020204" pitchFamily="34" charset="0"/>
              </a:rPr>
              <a:t>כולל </a:t>
            </a:r>
            <a:r>
              <a:rPr lang="he-IL" altLang="he-IL" sz="2000" b="1" dirty="0" smtClean="0">
                <a:solidFill>
                  <a:schemeClr val="accent4"/>
                </a:solidFill>
                <a:latin typeface="Lucida Sans Unicode" panose="020B0602030504020204" pitchFamily="34" charset="0"/>
              </a:rPr>
              <a:t>גרשיים. למשל</a:t>
            </a:r>
            <a:r>
              <a:rPr lang="he-IL" altLang="he-IL" sz="2000" b="1" dirty="0">
                <a:solidFill>
                  <a:schemeClr val="accent4"/>
                </a:solidFill>
                <a:latin typeface="Lucida Sans Unicode" panose="020B0602030504020204" pitchFamily="34" charset="0"/>
              </a:rPr>
              <a:t>: תש"פ.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E36AA7-3D42-4EFF-9AD0-38FD64E4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/>
              <a:t>עדכון </a:t>
            </a:r>
            <a:r>
              <a:rPr lang="he-IL" sz="2800" dirty="0">
                <a:solidFill>
                  <a:srgbClr val="006600"/>
                </a:solidFill>
              </a:rPr>
              <a:t>זכאויות</a:t>
            </a:r>
            <a:r>
              <a:rPr lang="he-IL" sz="2800" dirty="0"/>
              <a:t> ע"י מורה שמע</a:t>
            </a:r>
            <a:br>
              <a:rPr lang="he-IL" sz="2800" dirty="0"/>
            </a:br>
            <a:endParaRPr lang="he-IL" sz="2800" dirty="0">
              <a:solidFill>
                <a:srgbClr val="FF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1600046-B783-4276-B47A-8A78378A6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1" t="17451" r="21440" b="15350"/>
          <a:stretch/>
        </p:blipFill>
        <p:spPr>
          <a:xfrm>
            <a:off x="1691680" y="836712"/>
            <a:ext cx="6300700" cy="5844127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323528" y="4653136"/>
            <a:ext cx="2088232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סוג כיתה: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שילוב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כיתת </a:t>
            </a:r>
            <a:r>
              <a:rPr lang="he-IL" sz="1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חנ"מ</a:t>
            </a:r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בבי"ס רגיל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כיתת לק"ש בבי"ס רגיל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גן/בי"ס </a:t>
            </a:r>
            <a:r>
              <a:rPr lang="he-IL" sz="1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חנ"מ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46ED938-A6B2-4886-8BB2-33F177DAD62E}"/>
              </a:ext>
            </a:extLst>
          </p:cNvPr>
          <p:cNvCxnSpPr>
            <a:cxnSpLocks/>
          </p:cNvCxnSpPr>
          <p:nvPr/>
        </p:nvCxnSpPr>
        <p:spPr>
          <a:xfrm flipH="1">
            <a:off x="2483768" y="4941168"/>
            <a:ext cx="14640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6C2D1EB4-6A00-43D2-B5B7-18D79D66EC20}"/>
              </a:ext>
            </a:extLst>
          </p:cNvPr>
          <p:cNvSpPr/>
          <p:nvPr/>
        </p:nvSpPr>
        <p:spPr>
          <a:xfrm>
            <a:off x="5724128" y="3176982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3F86A96-13E4-417B-AF0E-2E237617638E}"/>
              </a:ext>
            </a:extLst>
          </p:cNvPr>
          <p:cNvSpPr/>
          <p:nvPr/>
        </p:nvSpPr>
        <p:spPr>
          <a:xfrm>
            <a:off x="2753798" y="5229200"/>
            <a:ext cx="2088232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מספר השעות השבועיות שהתלמיד יוצא מכיתת האם לקבלת מענים כלשהם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EA63C6C0-D735-4E86-9F8D-FD8E2E61B23A}"/>
              </a:ext>
            </a:extLst>
          </p:cNvPr>
          <p:cNvCxnSpPr>
            <a:cxnSpLocks/>
          </p:cNvCxnSpPr>
          <p:nvPr/>
        </p:nvCxnSpPr>
        <p:spPr>
          <a:xfrm flipH="1">
            <a:off x="4837440" y="5445224"/>
            <a:ext cx="74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C1DEA050-4BBC-4F59-AC83-AB1D17F2B109}"/>
              </a:ext>
            </a:extLst>
          </p:cNvPr>
          <p:cNvSpPr/>
          <p:nvPr/>
        </p:nvSpPr>
        <p:spPr>
          <a:xfrm>
            <a:off x="7283606" y="260648"/>
            <a:ext cx="151216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חדש!</a:t>
            </a:r>
          </a:p>
        </p:txBody>
      </p:sp>
    </p:spTree>
    <p:extLst>
      <p:ext uri="{BB962C8B-B14F-4D97-AF65-F5344CB8AC3E}">
        <p14:creationId xmlns:p14="http://schemas.microsoft.com/office/powerpoint/2010/main" val="33781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8994" t="30099" r="27551" b="6878"/>
          <a:stretch/>
        </p:blipFill>
        <p:spPr>
          <a:xfrm>
            <a:off x="1835696" y="1217715"/>
            <a:ext cx="6151454" cy="501831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9E36AA7-3D42-4EFF-9AD0-38FD64E4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/>
              <a:t>עדכון </a:t>
            </a:r>
            <a:r>
              <a:rPr lang="he-IL" sz="2800" dirty="0">
                <a:solidFill>
                  <a:schemeClr val="accent3">
                    <a:lumMod val="75000"/>
                  </a:schemeClr>
                </a:solidFill>
              </a:rPr>
              <a:t>שעות תגבור </a:t>
            </a:r>
            <a:r>
              <a:rPr lang="he-IL" sz="2800" dirty="0"/>
              <a:t>ע"י מורה שמע</a:t>
            </a:r>
            <a:br>
              <a:rPr lang="he-IL" sz="2800" dirty="0"/>
            </a:br>
            <a:endParaRPr lang="he-IL" sz="2800" dirty="0">
              <a:solidFill>
                <a:srgbClr val="FF0000"/>
              </a:solidFill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46ED938-A6B2-4886-8BB2-33F177DAD62E}"/>
              </a:ext>
            </a:extLst>
          </p:cNvPr>
          <p:cNvCxnSpPr>
            <a:cxnSpLocks/>
          </p:cNvCxnSpPr>
          <p:nvPr/>
        </p:nvCxnSpPr>
        <p:spPr>
          <a:xfrm flipH="1">
            <a:off x="1835696" y="4365104"/>
            <a:ext cx="327932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555612" y="4005064"/>
            <a:ext cx="1176202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סוג פרטני: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לבד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קבוצה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קבוצת לק"ש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89AA959-373B-46E4-8AE8-C8FE5435A5FF}"/>
              </a:ext>
            </a:extLst>
          </p:cNvPr>
          <p:cNvSpPr/>
          <p:nvPr/>
        </p:nvSpPr>
        <p:spPr>
          <a:xfrm flipV="1">
            <a:off x="6228184" y="3573016"/>
            <a:ext cx="360040" cy="96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A4788C73-D7F2-435D-B6A2-F4883D8CF17C}"/>
              </a:ext>
            </a:extLst>
          </p:cNvPr>
          <p:cNvCxnSpPr>
            <a:cxnSpLocks/>
          </p:cNvCxnSpPr>
          <p:nvPr/>
        </p:nvCxnSpPr>
        <p:spPr>
          <a:xfrm flipH="1">
            <a:off x="3131840" y="3726873"/>
            <a:ext cx="257977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072CBF58-2423-451D-BA01-29C1A3223CF6}"/>
              </a:ext>
            </a:extLst>
          </p:cNvPr>
          <p:cNvSpPr/>
          <p:nvPr/>
        </p:nvSpPr>
        <p:spPr>
          <a:xfrm>
            <a:off x="1867052" y="3328209"/>
            <a:ext cx="1176202" cy="819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מספר </a:t>
            </a:r>
            <a:r>
              <a:rPr lang="he-IL" sz="1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ש"ש</a:t>
            </a:r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שניתן ע"י מורה שמע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DD7FEDF-CD82-40B9-98BE-F14B4ED94F4B}"/>
              </a:ext>
            </a:extLst>
          </p:cNvPr>
          <p:cNvSpPr/>
          <p:nvPr/>
        </p:nvSpPr>
        <p:spPr>
          <a:xfrm>
            <a:off x="7283606" y="260648"/>
            <a:ext cx="151216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חדש!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546ED938-A6B2-4886-8BB2-33F177DAD62E}"/>
              </a:ext>
            </a:extLst>
          </p:cNvPr>
          <p:cNvCxnSpPr>
            <a:cxnSpLocks/>
          </p:cNvCxnSpPr>
          <p:nvPr/>
        </p:nvCxnSpPr>
        <p:spPr>
          <a:xfrm flipH="1">
            <a:off x="3043254" y="6021288"/>
            <a:ext cx="327932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13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1547664" y="5445224"/>
            <a:ext cx="1471911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חדש:</a:t>
            </a:r>
            <a:r>
              <a:rPr lang="he-IL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e-IL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צירוף קבצי </a:t>
            </a:r>
            <a:r>
              <a:rPr lang="he-IL" sz="1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תח"י</a:t>
            </a:r>
            <a:r>
              <a:rPr lang="he-IL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הערכה </a:t>
            </a:r>
            <a:r>
              <a:rPr lang="he-IL" sz="1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מעצבת+מסכמת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E36AA7-3D42-4EFF-9AD0-38FD64E4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/>
              <a:t>עדכון </a:t>
            </a:r>
            <a:r>
              <a:rPr lang="he-IL" sz="2800" dirty="0">
                <a:solidFill>
                  <a:srgbClr val="FFC000"/>
                </a:solidFill>
              </a:rPr>
              <a:t>פעילויות חברתיות </a:t>
            </a:r>
            <a:r>
              <a:rPr lang="he-IL" sz="2800" dirty="0"/>
              <a:t>ע"י מורה שמע</a:t>
            </a:r>
            <a:br>
              <a:rPr lang="he-IL" sz="2800" dirty="0"/>
            </a:b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404833" y="3603923"/>
            <a:ext cx="1428230" cy="129613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לימודי העשרה: 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למידה מרחוק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שלוחת המרכז הטיפולי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קבוצה חברתית</a:t>
            </a:r>
          </a:p>
          <a:p>
            <a:r>
              <a:rPr lang="he-IL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ללא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736DECF-4A69-4366-95F6-E20C908D4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1" t="20601" r="23401" b="20600"/>
          <a:stretch/>
        </p:blipFill>
        <p:spPr>
          <a:xfrm>
            <a:off x="1979712" y="1059192"/>
            <a:ext cx="6236159" cy="5514248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46ED938-A6B2-4886-8BB2-33F177DAD62E}"/>
              </a:ext>
            </a:extLst>
          </p:cNvPr>
          <p:cNvCxnSpPr>
            <a:cxnSpLocks/>
          </p:cNvCxnSpPr>
          <p:nvPr/>
        </p:nvCxnSpPr>
        <p:spPr>
          <a:xfrm flipH="1" flipV="1">
            <a:off x="1833063" y="4509121"/>
            <a:ext cx="3747051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99CE134-08F7-4242-BAEC-5B59FDF485C8}"/>
              </a:ext>
            </a:extLst>
          </p:cNvPr>
          <p:cNvCxnSpPr>
            <a:cxnSpLocks/>
          </p:cNvCxnSpPr>
          <p:nvPr/>
        </p:nvCxnSpPr>
        <p:spPr>
          <a:xfrm flipH="1" flipV="1">
            <a:off x="2078939" y="5424665"/>
            <a:ext cx="3747051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0C972A9-7743-4197-827F-A5B0279731BC}"/>
              </a:ext>
            </a:extLst>
          </p:cNvPr>
          <p:cNvSpPr/>
          <p:nvPr/>
        </p:nvSpPr>
        <p:spPr>
          <a:xfrm>
            <a:off x="478157" y="5157189"/>
            <a:ext cx="1600781" cy="9361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פירוט החוגים/ התנדבות/ תנועת נוער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סוגר מסולסל שמאלי 12">
            <a:extLst>
              <a:ext uri="{FF2B5EF4-FFF2-40B4-BE49-F238E27FC236}">
                <a16:creationId xmlns:a16="http://schemas.microsoft.com/office/drawing/2014/main" id="{DFFED0CC-6077-4161-8785-397385A89E47}"/>
              </a:ext>
            </a:extLst>
          </p:cNvPr>
          <p:cNvSpPr/>
          <p:nvPr/>
        </p:nvSpPr>
        <p:spPr>
          <a:xfrm>
            <a:off x="5868144" y="4900058"/>
            <a:ext cx="432048" cy="10492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60FD56A-FE97-4DE6-BF1E-F56E1B6CB6C4}"/>
              </a:ext>
            </a:extLst>
          </p:cNvPr>
          <p:cNvSpPr/>
          <p:nvPr/>
        </p:nvSpPr>
        <p:spPr>
          <a:xfrm>
            <a:off x="6300192" y="3669087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081753E-00B8-4E78-8516-B94A76E2E3FA}"/>
              </a:ext>
            </a:extLst>
          </p:cNvPr>
          <p:cNvSpPr/>
          <p:nvPr/>
        </p:nvSpPr>
        <p:spPr>
          <a:xfrm>
            <a:off x="7283606" y="260648"/>
            <a:ext cx="151216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חדש!</a:t>
            </a:r>
          </a:p>
        </p:txBody>
      </p:sp>
    </p:spTree>
    <p:extLst>
      <p:ext uri="{BB962C8B-B14F-4D97-AF65-F5344CB8AC3E}">
        <p14:creationId xmlns:p14="http://schemas.microsoft.com/office/powerpoint/2010/main" val="2124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5442" t="9541" r="25632" b="29573"/>
          <a:stretch/>
        </p:blipFill>
        <p:spPr>
          <a:xfrm>
            <a:off x="1619672" y="1094942"/>
            <a:ext cx="7062596" cy="494381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9E36AA7-3D42-4EFF-9AD0-38FD64E4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/>
              <a:t>עדכון </a:t>
            </a:r>
            <a:r>
              <a:rPr lang="he-I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הנגשה אקוסטית </a:t>
            </a:r>
            <a:r>
              <a:rPr lang="he-IL" sz="2800" dirty="0"/>
              <a:t>ע"י מורה שמע</a:t>
            </a:r>
            <a:br>
              <a:rPr lang="he-IL" sz="2800" dirty="0"/>
            </a:b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60FD56A-FE97-4DE6-BF1E-F56E1B6CB6C4}"/>
              </a:ext>
            </a:extLst>
          </p:cNvPr>
          <p:cNvSpPr/>
          <p:nvPr/>
        </p:nvSpPr>
        <p:spPr>
          <a:xfrm>
            <a:off x="6300192" y="3669087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9D216B5-F313-404F-9008-73FD5005DC82}"/>
              </a:ext>
            </a:extLst>
          </p:cNvPr>
          <p:cNvSpPr/>
          <p:nvPr/>
        </p:nvSpPr>
        <p:spPr>
          <a:xfrm>
            <a:off x="5940152" y="3566852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99CE134-08F7-4242-BAEC-5B59FDF485C8}"/>
              </a:ext>
            </a:extLst>
          </p:cNvPr>
          <p:cNvCxnSpPr>
            <a:cxnSpLocks/>
          </p:cNvCxnSpPr>
          <p:nvPr/>
        </p:nvCxnSpPr>
        <p:spPr>
          <a:xfrm flipH="1">
            <a:off x="1620713" y="4581122"/>
            <a:ext cx="2952327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107504" y="4149080"/>
            <a:ext cx="1428230" cy="792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קלינאי תקשורת </a:t>
            </a:r>
            <a:r>
              <a:rPr lang="he-IL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מטפל בהנגשה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110B470-5E9A-49EB-8EDF-32E368B2311D}"/>
              </a:ext>
            </a:extLst>
          </p:cNvPr>
          <p:cNvSpPr/>
          <p:nvPr/>
        </p:nvSpPr>
        <p:spPr>
          <a:xfrm>
            <a:off x="7283606" y="260648"/>
            <a:ext cx="151216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חדש!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399CE134-08F7-4242-BAEC-5B59FDF485C8}"/>
              </a:ext>
            </a:extLst>
          </p:cNvPr>
          <p:cNvCxnSpPr>
            <a:cxnSpLocks/>
          </p:cNvCxnSpPr>
          <p:nvPr/>
        </p:nvCxnSpPr>
        <p:spPr>
          <a:xfrm flipH="1">
            <a:off x="3555052" y="5661248"/>
            <a:ext cx="2952327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>
            <a:extLst>
              <a:ext uri="{FF2B5EF4-FFF2-40B4-BE49-F238E27FC236}">
                <a16:creationId xmlns:a16="http://schemas.microsoft.com/office/drawing/2014/main" id="{5AEB8241-16A6-4B3D-95BF-D1655829D082}"/>
              </a:ext>
            </a:extLst>
          </p:cNvPr>
          <p:cNvSpPr/>
          <p:nvPr/>
        </p:nvSpPr>
        <p:spPr>
          <a:xfrm>
            <a:off x="1894437" y="5279843"/>
            <a:ext cx="1428230" cy="10171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חדש:</a:t>
            </a:r>
          </a:p>
          <a:p>
            <a:r>
              <a:rPr lang="he-IL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צירוף המלצת הקלינאי/ת ובחירת כיתה</a:t>
            </a:r>
            <a:endParaRPr lang="he-IL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56C5D79-8679-47D7-AF9C-5BCDDF8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03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dirty="0"/>
              <a:t>הנחיות להעלאת מסמכים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3EE5871-9127-4220-A6BF-E355D49B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1138"/>
            <a:ext cx="8435975" cy="45259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b="1" dirty="0"/>
              <a:t>סריקה בלבד </a:t>
            </a:r>
            <a:r>
              <a:rPr lang="he-IL" dirty="0"/>
              <a:t>(לא צילום!). מומלץ להוריד לטלפון הנייד אפליקציית סריקה.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b="1" dirty="0"/>
              <a:t>שמירת המסמך בפורמט מבנה שם אחיד של</a:t>
            </a:r>
            <a:r>
              <a:rPr lang="he-IL" dirty="0"/>
              <a:t>:  </a:t>
            </a:r>
            <a:r>
              <a:rPr lang="he-IL" dirty="0" smtClean="0"/>
              <a:t>                               </a:t>
            </a:r>
            <a:r>
              <a:rPr lang="he-IL" dirty="0" smtClean="0"/>
              <a:t>     </a:t>
            </a:r>
            <a:r>
              <a:rPr lang="he-IL" b="1" dirty="0" smtClean="0">
                <a:solidFill>
                  <a:srgbClr val="FF0000"/>
                </a:solidFill>
              </a:rPr>
              <a:t>שם </a:t>
            </a:r>
            <a:r>
              <a:rPr lang="he-IL" b="1" dirty="0">
                <a:solidFill>
                  <a:srgbClr val="FF0000"/>
                </a:solidFill>
              </a:rPr>
              <a:t>תלמיד + תוכן מקוצר + שנה.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dirty="0"/>
              <a:t>   דוגמא: נורית יפה_שמיעה_2020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dirty="0"/>
              <a:t>             אפרת כהן_</a:t>
            </a:r>
            <a:r>
              <a:rPr lang="en-US" dirty="0"/>
              <a:t>BERA</a:t>
            </a:r>
            <a:r>
              <a:rPr lang="he-IL" dirty="0" smtClean="0"/>
              <a:t>_2019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dirty="0"/>
              <a:t> </a:t>
            </a:r>
            <a:r>
              <a:rPr lang="he-IL" dirty="0" smtClean="0"/>
              <a:t>            יוסי </a:t>
            </a:r>
            <a:r>
              <a:rPr lang="he-IL" dirty="0" err="1" smtClean="0"/>
              <a:t>יוסף_תח"י</a:t>
            </a:r>
            <a:r>
              <a:rPr lang="he-IL" dirty="0" err="1"/>
              <a:t>_</a:t>
            </a:r>
            <a:r>
              <a:rPr lang="he-IL" dirty="0" err="1" smtClean="0"/>
              <a:t>תש"פ</a:t>
            </a:r>
            <a:endParaRPr lang="he-IL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dirty="0"/>
              <a:t> </a:t>
            </a:r>
            <a:r>
              <a:rPr lang="he-IL" dirty="0" smtClean="0"/>
              <a:t>            מוחמד מוחמדי_הנגשה_2020</a:t>
            </a:r>
          </a:p>
          <a:p>
            <a:pPr marL="56692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e-IL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dirty="0"/>
          </a:p>
          <a:p>
            <a:pPr marL="56692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e-IL" dirty="0" smtClean="0">
              <a:solidFill>
                <a:schemeClr val="accent3"/>
              </a:solidFill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dirty="0" smtClean="0">
                <a:solidFill>
                  <a:schemeClr val="accent3"/>
                </a:solidFill>
              </a:rPr>
              <a:t>בדיקות שמיעה – יעודכנו רק ע"י קלינאי התקשורת.</a:t>
            </a:r>
          </a:p>
          <a:p>
            <a:pPr marL="56692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dirty="0" smtClean="0">
                <a:solidFill>
                  <a:schemeClr val="accent3"/>
                </a:solidFill>
              </a:rPr>
              <a:t>שימו לב להתאמה בין תוכן הקובץ לשם הקובץ</a:t>
            </a:r>
            <a:r>
              <a:rPr lang="he-IL" dirty="0" smtClean="0">
                <a:solidFill>
                  <a:schemeClr val="accent3"/>
                </a:solidFill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dirty="0" smtClean="0">
                <a:solidFill>
                  <a:schemeClr val="accent3"/>
                </a:solidFill>
              </a:rPr>
              <a:t>את שם הקובץ מלכתחילה שמרו במחשב שלכם בצורה המתבקשת כאן.</a:t>
            </a:r>
            <a:r>
              <a:rPr lang="he-IL" dirty="0" smtClean="0">
                <a:solidFill>
                  <a:schemeClr val="accent3"/>
                </a:solidFill>
              </a:rPr>
              <a:t>             </a:t>
            </a:r>
            <a:endParaRPr lang="he-IL" dirty="0">
              <a:solidFill>
                <a:schemeClr val="accent3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e-IL" dirty="0"/>
          </a:p>
        </p:txBody>
      </p:sp>
      <p:sp>
        <p:nvSpPr>
          <p:cNvPr id="2" name="פיצוץ 1 1"/>
          <p:cNvSpPr/>
          <p:nvPr/>
        </p:nvSpPr>
        <p:spPr>
          <a:xfrm rot="20514836">
            <a:off x="711522" y="2330739"/>
            <a:ext cx="2592288" cy="24482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חשוב מאד!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E36AA7-3D42-4EFF-9AD0-38FD64E4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/>
              <a:t>עדכון </a:t>
            </a:r>
            <a:r>
              <a:rPr lang="he-IL" sz="2800" dirty="0">
                <a:solidFill>
                  <a:schemeClr val="bg2">
                    <a:lumMod val="50000"/>
                  </a:schemeClr>
                </a:solidFill>
              </a:rPr>
              <a:t>הנגשה פרטנית </a:t>
            </a:r>
            <a:r>
              <a:rPr lang="he-IL" sz="2800" dirty="0"/>
              <a:t>ע"י מורה שמע</a:t>
            </a:r>
            <a:br>
              <a:rPr lang="he-IL" sz="2800" dirty="0"/>
            </a:b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60FD56A-FE97-4DE6-BF1E-F56E1B6CB6C4}"/>
              </a:ext>
            </a:extLst>
          </p:cNvPr>
          <p:cNvSpPr/>
          <p:nvPr/>
        </p:nvSpPr>
        <p:spPr>
          <a:xfrm>
            <a:off x="6300192" y="3669087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9D216B5-F313-404F-9008-73FD5005DC82}"/>
              </a:ext>
            </a:extLst>
          </p:cNvPr>
          <p:cNvSpPr/>
          <p:nvPr/>
        </p:nvSpPr>
        <p:spPr>
          <a:xfrm>
            <a:off x="5940152" y="3566852"/>
            <a:ext cx="360040" cy="14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83EEE59-8DA1-470C-A808-F391370B4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1" t="25850" r="17240" b="47990"/>
          <a:stretch/>
        </p:blipFill>
        <p:spPr>
          <a:xfrm>
            <a:off x="899592" y="932784"/>
            <a:ext cx="7892059" cy="307228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9BF3DE8-2F59-4EAD-8748-F4F0EC110D56}"/>
              </a:ext>
            </a:extLst>
          </p:cNvPr>
          <p:cNvSpPr/>
          <p:nvPr/>
        </p:nvSpPr>
        <p:spPr>
          <a:xfrm>
            <a:off x="7283606" y="260648"/>
            <a:ext cx="151216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חדש!</a:t>
            </a:r>
          </a:p>
        </p:txBody>
      </p:sp>
    </p:spTree>
    <p:extLst>
      <p:ext uri="{BB962C8B-B14F-4D97-AF65-F5344CB8AC3E}">
        <p14:creationId xmlns:p14="http://schemas.microsoft.com/office/powerpoint/2010/main" val="23716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7A578C-E959-4267-958F-FB5A7685F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sz="2800" dirty="0"/>
              <a:t>א. כתיבת </a:t>
            </a:r>
            <a:r>
              <a:rPr lang="he-IL" sz="2800" dirty="0" smtClean="0"/>
              <a:t>מייל עם פירוט הבעיה.</a:t>
            </a: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>ב. רישום שם המורה הפונה ומספר טלפון.</a:t>
            </a:r>
            <a:br>
              <a:rPr lang="he-IL" sz="2800" dirty="0"/>
            </a:br>
            <a:endParaRPr lang="he-IL" sz="2800" dirty="0"/>
          </a:p>
        </p:txBody>
      </p:sp>
      <p:sp>
        <p:nvSpPr>
          <p:cNvPr id="36867" name="כותרת משנה 2">
            <a:extLst>
              <a:ext uri="{FF2B5EF4-FFF2-40B4-BE49-F238E27FC236}">
                <a16:creationId xmlns:a16="http://schemas.microsoft.com/office/drawing/2014/main" id="{B22BF301-6B59-4398-9E92-9B3FFB415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7772400" cy="1198563"/>
          </a:xfrm>
        </p:spPr>
        <p:txBody>
          <a:bodyPr/>
          <a:lstStyle/>
          <a:p>
            <a:pPr marR="0" eaLnBrk="1" hangingPunct="1"/>
            <a:r>
              <a:rPr lang="en-US" altLang="he-IL" dirty="0"/>
              <a:t>tiktalmid225060@gmail.com</a:t>
            </a:r>
          </a:p>
          <a:p>
            <a:pPr marR="0" eaLnBrk="1" hangingPunct="1"/>
            <a:r>
              <a:rPr lang="he-IL" altLang="he-IL" dirty="0"/>
              <a:t>אביב זוסמן – 052-3978557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EDEF6FE3-FF98-4BBC-A516-F3833AA75F22}"/>
              </a:ext>
            </a:extLst>
          </p:cNvPr>
          <p:cNvSpPr txBox="1">
            <a:spLocks/>
          </p:cNvSpPr>
          <p:nvPr/>
        </p:nvSpPr>
        <p:spPr bwMode="auto">
          <a:xfrm>
            <a:off x="684213" y="47625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he-IL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דיווח על תקלות/בעיות בתפעול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8A14E1-AA7C-4F67-BFA8-57D637AB0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/>
              <a:t>בהצלחה לכולנו!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4B0EC249-8A1C-4D12-AEEE-BCFE7B1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077472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dirty="0"/>
              <a:t>תיק תלמיד – מבט כולל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CDD92554-8EE8-4D80-80FE-3C7E3D8F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35975" cy="4464050"/>
          </a:xfrm>
        </p:spPr>
        <p:txBody>
          <a:bodyPr>
            <a:normAutofit fontScale="85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/>
              <a:t>דימוי לקלסר ואוגדנים עם שמרדפים: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>
                <a:solidFill>
                  <a:srgbClr val="FF0000"/>
                </a:solidFill>
              </a:rPr>
              <a:t>קלסר = כל תלמידי המורה, נתונים קבועים.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>
                <a:solidFill>
                  <a:srgbClr val="7030A0"/>
                </a:solidFill>
              </a:rPr>
              <a:t>אוגדנים = מידע שעשוי להשתנות.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sz="2800" dirty="0">
              <a:solidFill>
                <a:srgbClr val="7030A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/>
              <a:t>בעת פתיחת תיק – </a:t>
            </a:r>
            <a:r>
              <a:rPr lang="he-IL" sz="2800" dirty="0"/>
              <a:t>מזינים נתונים קבועים ונתונים ראשוניים.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/>
              <a:t>בכל שנה – </a:t>
            </a:r>
            <a:r>
              <a:rPr lang="he-IL" sz="2800" dirty="0"/>
              <a:t>מעדכנים נתונים משתנים בפרטים הקבועים של התיק (במידת הצורך) ומוסיפים נתונים משתנים באוגדנים.</a:t>
            </a:r>
            <a:endParaRPr lang="he-IL" sz="2800" b="1" dirty="0">
              <a:solidFill>
                <a:srgbClr val="7030A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sz="2800" b="1" dirty="0">
              <a:solidFill>
                <a:srgbClr val="7030A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800" b="1" dirty="0"/>
              <a:t>מהו עדכון? </a:t>
            </a:r>
          </a:p>
          <a:p>
            <a:pPr>
              <a:defRPr/>
            </a:pPr>
            <a:r>
              <a:rPr lang="he-IL" sz="2800" b="1" dirty="0"/>
              <a:t>עדכון</a:t>
            </a:r>
            <a:r>
              <a:rPr lang="he-IL" sz="2800" dirty="0"/>
              <a:t> - שינוי שורה קיימת באוגדנים, שינוי הנובע מטעות בהקלדה, שינוי הנובע ממידע שגוי שהוכנס בטעות למערכת.</a:t>
            </a:r>
          </a:p>
          <a:p>
            <a:pPr>
              <a:defRPr/>
            </a:pPr>
            <a:r>
              <a:rPr lang="he-IL" sz="2800" b="1" dirty="0"/>
              <a:t>הוספה</a:t>
            </a:r>
            <a:r>
              <a:rPr lang="he-IL" sz="2800" dirty="0"/>
              <a:t> - הוספת שורה חדשה לאחד האוגדנים, שמשמעותה פעילות חדשה (למשל ועדה חדשה).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4F2B3E-42EF-49E8-83B3-D11F371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/>
              <a:t>תיק תלמיד כולל</a:t>
            </a:r>
          </a:p>
        </p:txBody>
      </p:sp>
      <p:sp>
        <p:nvSpPr>
          <p:cNvPr id="24579" name="מציין מיקום טקסט 2">
            <a:extLst>
              <a:ext uri="{FF2B5EF4-FFF2-40B4-BE49-F238E27FC236}">
                <a16:creationId xmlns:a16="http://schemas.microsoft.com/office/drawing/2014/main" id="{91E37B86-8F2D-4396-8A03-2F5AAF29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altLang="he-IL" b="1"/>
              <a:t>בעת עדכון תיק התלמיד</a:t>
            </a:r>
          </a:p>
        </p:txBody>
      </p:sp>
      <p:sp>
        <p:nvSpPr>
          <p:cNvPr id="24580" name="מציין מיקום טקסט 3">
            <a:extLst>
              <a:ext uri="{FF2B5EF4-FFF2-40B4-BE49-F238E27FC236}">
                <a16:creationId xmlns:a16="http://schemas.microsoft.com/office/drawing/2014/main" id="{576B6451-23E8-4AE7-82E4-9EFF48E5F76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altLang="he-IL" b="1"/>
              <a:t>בעת פתיחת תיק התלמיד</a:t>
            </a:r>
          </a:p>
        </p:txBody>
      </p:sp>
      <p:sp>
        <p:nvSpPr>
          <p:cNvPr id="24581" name="מציין מיקום תוכן 4">
            <a:extLst>
              <a:ext uri="{FF2B5EF4-FFF2-40B4-BE49-F238E27FC236}">
                <a16:creationId xmlns:a16="http://schemas.microsoft.com/office/drawing/2014/main" id="{9491489B-0058-4E45-B5DD-CC03D803CCA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solidFill>
              <a:srgbClr val="0070C0"/>
            </a:solidFill>
            <a:headEnd/>
            <a:tailEnd/>
          </a:ln>
        </p:spPr>
        <p:txBody>
          <a:bodyPr/>
          <a:lstStyle/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b="1" dirty="0">
                <a:solidFill>
                  <a:srgbClr val="7030A0"/>
                </a:solidFill>
              </a:rPr>
              <a:t>נתונים משתנים (באוגדני המידע המשתנה)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dirty="0"/>
              <a:t>זכאויות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dirty="0"/>
              <a:t>בדיקות שמיעה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dirty="0"/>
              <a:t>הנגשה אקוסטית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dirty="0"/>
              <a:t>הנגשה פרטנית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/>
              <a:t>פעילויות </a:t>
            </a:r>
            <a:r>
              <a:rPr lang="he-IL" altLang="he-IL" dirty="0"/>
              <a:t>חברתיות</a:t>
            </a:r>
          </a:p>
          <a:p>
            <a:pPr marL="109538" indent="0" eaLnBrk="1" hangingPunct="1">
              <a:buFont typeface="Wingdings 3" panose="05040102010807070707" pitchFamily="18" charset="2"/>
              <a:buNone/>
            </a:pPr>
            <a:r>
              <a:rPr lang="he-IL" altLang="he-IL" dirty="0"/>
              <a:t>שעות תגבור</a:t>
            </a:r>
          </a:p>
        </p:txBody>
      </p:sp>
      <p:sp>
        <p:nvSpPr>
          <p:cNvPr id="24582" name="מציין מיקום תוכן 5">
            <a:extLst>
              <a:ext uri="{FF2B5EF4-FFF2-40B4-BE49-F238E27FC236}">
                <a16:creationId xmlns:a16="http://schemas.microsoft.com/office/drawing/2014/main" id="{936E428C-759D-427A-A7F2-6A9363700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solidFill>
              <a:srgbClr val="0070C0"/>
            </a:solidFill>
            <a:headEnd/>
            <a:tailEnd/>
          </a:ln>
        </p:spPr>
        <p:txBody>
          <a:bodyPr/>
          <a:lstStyle/>
          <a:p>
            <a:pPr marL="109538" indent="0"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 b="1">
                <a:solidFill>
                  <a:srgbClr val="FF0000"/>
                </a:solidFill>
              </a:rPr>
              <a:t>נתונים קבועים (בקלסר ◆◆)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/>
              <a:t>פרטים אישיים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/>
              <a:t>פרטי בית הספר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/>
              <a:t>פרטי לקות השמיעה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/>
              <a:t>פרטי לקויות נוספות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he-IL" altLang="he-IL"/>
              <a:t>אנשי קשר</a:t>
            </a:r>
          </a:p>
          <a:p>
            <a:pPr marL="109538" indent="0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endParaRPr lang="he-IL" altLang="he-IL"/>
          </a:p>
        </p:txBody>
      </p:sp>
      <p:sp>
        <p:nvSpPr>
          <p:cNvPr id="7" name="לחצן פעולה: אחורה או הקודם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F910A20-9CE1-4E10-8E53-56BB3DB98851}"/>
              </a:ext>
            </a:extLst>
          </p:cNvPr>
          <p:cNvSpPr/>
          <p:nvPr/>
        </p:nvSpPr>
        <p:spPr>
          <a:xfrm>
            <a:off x="8101013" y="6308725"/>
            <a:ext cx="792162" cy="5492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D604D0-F722-436A-870A-58D78A68F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6682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/>
              <a:t>אבטחת מידע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53AFAA2-A6E2-4F84-B23B-849833357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700213"/>
            <a:ext cx="7772400" cy="3097212"/>
          </a:xfrm>
        </p:spPr>
        <p:txBody>
          <a:bodyPr>
            <a:noAutofit/>
          </a:bodyPr>
          <a:lstStyle/>
          <a:p>
            <a:pPr marR="0" eaLnBrk="1" hangingPunct="1">
              <a:buSzPct val="88000"/>
              <a:buFont typeface="Wingdings" pitchFamily="2" charset="2"/>
              <a:buChar char="§"/>
              <a:defRPr/>
            </a:pPr>
            <a:r>
              <a:rPr lang="he-I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כניסה אך ורק עם הרשאה אישית.</a:t>
            </a:r>
          </a:p>
          <a:p>
            <a:pPr marR="0" eaLnBrk="1" hangingPunct="1">
              <a:buSzPct val="88000"/>
              <a:buFont typeface="Wingdings" pitchFamily="2" charset="2"/>
              <a:buChar char="§"/>
              <a:defRPr/>
            </a:pPr>
            <a:r>
              <a:rPr lang="he-I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יציאה מסודרת.</a:t>
            </a:r>
          </a:p>
          <a:p>
            <a:pPr marR="0" eaLnBrk="1" hangingPunct="1">
              <a:buSzPct val="88000"/>
              <a:buFont typeface="Wingdings" pitchFamily="2" charset="2"/>
              <a:buChar char="§"/>
              <a:defRPr/>
            </a:pPr>
            <a:r>
              <a:rPr lang="he-IL" sz="2400"/>
              <a:t> קודי הכניסה הם כך:</a:t>
            </a:r>
          </a:p>
          <a:p>
            <a:pPr marR="0" eaLnBrk="1" hangingPunct="1">
              <a:defRPr/>
            </a:pPr>
            <a:r>
              <a:rPr lang="he-IL" sz="2400"/>
              <a:t>שתי האותיות הראשונות זה </a:t>
            </a:r>
            <a:r>
              <a:rPr lang="en-US" sz="2400">
                <a:cs typeface="Arial" pitchFamily="34" charset="0"/>
              </a:rPr>
              <a:t>SH )</a:t>
            </a:r>
            <a:r>
              <a:rPr lang="he-IL" sz="2400"/>
              <a:t> שמע  )</a:t>
            </a:r>
          </a:p>
          <a:p>
            <a:pPr marR="0" eaLnBrk="1" hangingPunct="1">
              <a:defRPr/>
            </a:pPr>
            <a:r>
              <a:rPr lang="he-IL" sz="2400"/>
              <a:t>3 האותיות הנוספות הם שלוש האותיות הראשונות של השם הפרטי באנגלית (כפי שאנחנו תרגמנו).</a:t>
            </a:r>
          </a:p>
          <a:p>
            <a:pPr marR="0" eaLnBrk="1" hangingPunct="1">
              <a:defRPr/>
            </a:pPr>
            <a:r>
              <a:rPr lang="he-IL" sz="2400"/>
              <a:t>3 האחרונות, זה לפי שלוש האותיות הראשונות של שם המשפחה באנגלית (כפי שאנחנו תרגמנו).</a:t>
            </a:r>
          </a:p>
          <a:p>
            <a:pPr marR="0" eaLnBrk="1" hangingPunct="1">
              <a:defRPr/>
            </a:pPr>
            <a:r>
              <a:rPr lang="he-IL" sz="2400"/>
              <a:t/>
            </a:r>
            <a:br>
              <a:rPr lang="he-IL" sz="2400"/>
            </a:br>
            <a:endParaRPr lang="he-I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140838AB-666B-4590-ADFD-96E6A971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18900" r="383" b="31401"/>
          <a:stretch>
            <a:fillRect/>
          </a:stretch>
        </p:blipFill>
        <p:spPr bwMode="auto">
          <a:xfrm>
            <a:off x="468313" y="115888"/>
            <a:ext cx="80645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1BCF7715-35A1-45B4-8717-0A2009739F91}"/>
              </a:ext>
            </a:extLst>
          </p:cNvPr>
          <p:cNvSpPr txBox="1">
            <a:spLocks/>
          </p:cNvSpPr>
          <p:nvPr/>
        </p:nvSpPr>
        <p:spPr>
          <a:xfrm rot="5400000">
            <a:off x="4668838" y="2430462"/>
            <a:ext cx="8229600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dirty="0"/>
              <a:t>מבנה דף הבית</a:t>
            </a:r>
          </a:p>
        </p:txBody>
      </p:sp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95CC3A66-DA63-472A-BA5B-880C543E04CD}"/>
              </a:ext>
            </a:extLst>
          </p:cNvPr>
          <p:cNvSpPr/>
          <p:nvPr/>
        </p:nvSpPr>
        <p:spPr>
          <a:xfrm>
            <a:off x="6443661" y="1116212"/>
            <a:ext cx="2016125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b="1" dirty="0"/>
              <a:t>תפריט קבוע</a:t>
            </a:r>
          </a:p>
        </p:txBody>
      </p:sp>
      <p:sp>
        <p:nvSpPr>
          <p:cNvPr id="5" name="מלבן מעוגל 4">
            <a:extLst>
              <a:ext uri="{FF2B5EF4-FFF2-40B4-BE49-F238E27FC236}">
                <a16:creationId xmlns:a16="http://schemas.microsoft.com/office/drawing/2014/main" id="{0AD6E1BA-4EE5-4E3E-8F28-7B931E7AB68D}"/>
              </a:ext>
            </a:extLst>
          </p:cNvPr>
          <p:cNvSpPr/>
          <p:nvPr/>
        </p:nvSpPr>
        <p:spPr>
          <a:xfrm>
            <a:off x="539750" y="1700213"/>
            <a:ext cx="5761038" cy="374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b="1" dirty="0"/>
              <a:t>מידע משתנה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7414567" y="22785"/>
            <a:ext cx="1008708" cy="9995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ADE5CB5-A969-48BA-9D55-156DB8CE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18900" r="383" b="31401"/>
          <a:stretch>
            <a:fillRect/>
          </a:stretch>
        </p:blipFill>
        <p:spPr bwMode="auto">
          <a:xfrm>
            <a:off x="468313" y="115888"/>
            <a:ext cx="80645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2967C585-DEBD-4BA0-AC49-5C3FB2351898}"/>
              </a:ext>
            </a:extLst>
          </p:cNvPr>
          <p:cNvSpPr txBox="1">
            <a:spLocks/>
          </p:cNvSpPr>
          <p:nvPr/>
        </p:nvSpPr>
        <p:spPr>
          <a:xfrm rot="5400000">
            <a:off x="4668838" y="2430462"/>
            <a:ext cx="8229600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dirty="0"/>
              <a:t>מבנה דף הבית</a:t>
            </a:r>
          </a:p>
        </p:txBody>
      </p:sp>
      <p:sp>
        <p:nvSpPr>
          <p:cNvPr id="5" name="מלבן מעוגל 4">
            <a:extLst>
              <a:ext uri="{FF2B5EF4-FFF2-40B4-BE49-F238E27FC236}">
                <a16:creationId xmlns:a16="http://schemas.microsoft.com/office/drawing/2014/main" id="{24308F69-0556-45CC-B37C-5F0282E9AE78}"/>
              </a:ext>
            </a:extLst>
          </p:cNvPr>
          <p:cNvSpPr/>
          <p:nvPr/>
        </p:nvSpPr>
        <p:spPr>
          <a:xfrm>
            <a:off x="539750" y="1700213"/>
            <a:ext cx="5761038" cy="374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b="1" dirty="0"/>
              <a:t>מידע משתנה</a:t>
            </a:r>
          </a:p>
        </p:txBody>
      </p:sp>
      <p:sp>
        <p:nvSpPr>
          <p:cNvPr id="6" name="בועת דיבור: מלבן 8">
            <a:extLst>
              <a:ext uri="{FF2B5EF4-FFF2-40B4-BE49-F238E27FC236}">
                <a16:creationId xmlns:a16="http://schemas.microsoft.com/office/drawing/2014/main" id="{94F9C877-874D-4FA9-A92B-7FF6579ED2B9}"/>
              </a:ext>
            </a:extLst>
          </p:cNvPr>
          <p:cNvSpPr/>
          <p:nvPr/>
        </p:nvSpPr>
        <p:spPr>
          <a:xfrm>
            <a:off x="684213" y="188913"/>
            <a:ext cx="1223962" cy="1152525"/>
          </a:xfrm>
          <a:prstGeom prst="wedgeRectCallout">
            <a:avLst>
              <a:gd name="adj1" fmla="val 449899"/>
              <a:gd name="adj2" fmla="val 656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0000"/>
                </a:solidFill>
              </a:rPr>
              <a:t>קלסר: נתונים קבועים</a:t>
            </a:r>
          </a:p>
        </p:txBody>
      </p:sp>
      <p:grpSp>
        <p:nvGrpSpPr>
          <p:cNvPr id="27654" name="קבוצה 6">
            <a:extLst>
              <a:ext uri="{FF2B5EF4-FFF2-40B4-BE49-F238E27FC236}">
                <a16:creationId xmlns:a16="http://schemas.microsoft.com/office/drawing/2014/main" id="{FF659E7A-C0C2-4B7E-A6DD-D1AF1C01849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16113"/>
            <a:ext cx="6553200" cy="1800225"/>
            <a:chOff x="1911216" y="1124744"/>
            <a:chExt cx="4760950" cy="1944216"/>
          </a:xfrm>
        </p:grpSpPr>
        <p:sp>
          <p:nvSpPr>
            <p:cNvPr id="8" name="סוגר מסולסל שמאלי 7">
              <a:extLst>
                <a:ext uri="{FF2B5EF4-FFF2-40B4-BE49-F238E27FC236}">
                  <a16:creationId xmlns:a16="http://schemas.microsoft.com/office/drawing/2014/main" id="{D5BC88AE-9F41-48F9-8172-F458BA5F1926}"/>
                </a:ext>
              </a:extLst>
            </p:cNvPr>
            <p:cNvSpPr/>
            <p:nvPr/>
          </p:nvSpPr>
          <p:spPr>
            <a:xfrm>
              <a:off x="6168161" y="1124744"/>
              <a:ext cx="504005" cy="194421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9" name="בועת דיבור: מלבן 5">
              <a:extLst>
                <a:ext uri="{FF2B5EF4-FFF2-40B4-BE49-F238E27FC236}">
                  <a16:creationId xmlns:a16="http://schemas.microsoft.com/office/drawing/2014/main" id="{7F0C6DAF-79FC-4430-A473-A182704A1BFA}"/>
                </a:ext>
              </a:extLst>
            </p:cNvPr>
            <p:cNvSpPr/>
            <p:nvPr/>
          </p:nvSpPr>
          <p:spPr>
            <a:xfrm>
              <a:off x="1911216" y="1469353"/>
              <a:ext cx="1014931" cy="1254997"/>
            </a:xfrm>
            <a:prstGeom prst="wedgeRectCallout">
              <a:avLst>
                <a:gd name="adj1" fmla="val 371077"/>
                <a:gd name="adj2" fmla="val 4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7030A0"/>
                  </a:solidFill>
                </a:rPr>
                <a:t>אוגדנים: נתונים משתנים</a:t>
              </a:r>
            </a:p>
          </p:txBody>
        </p:sp>
      </p:grpSp>
      <p:grpSp>
        <p:nvGrpSpPr>
          <p:cNvPr id="27655" name="קבוצה 9">
            <a:extLst>
              <a:ext uri="{FF2B5EF4-FFF2-40B4-BE49-F238E27FC236}">
                <a16:creationId xmlns:a16="http://schemas.microsoft.com/office/drawing/2014/main" id="{646B0072-0E08-4815-A6AA-A56F6EE2DD5A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860800"/>
            <a:ext cx="5616575" cy="1512888"/>
            <a:chOff x="1472775" y="4473616"/>
            <a:chExt cx="5199391" cy="2421581"/>
          </a:xfrm>
        </p:grpSpPr>
        <p:sp>
          <p:nvSpPr>
            <p:cNvPr id="11" name="סוגר מסולסל שמאלי 10">
              <a:extLst>
                <a:ext uri="{FF2B5EF4-FFF2-40B4-BE49-F238E27FC236}">
                  <a16:creationId xmlns:a16="http://schemas.microsoft.com/office/drawing/2014/main" id="{05FC3C30-6C7C-4C8C-BDA2-A25AA5D45A12}"/>
                </a:ext>
              </a:extLst>
            </p:cNvPr>
            <p:cNvSpPr/>
            <p:nvPr/>
          </p:nvSpPr>
          <p:spPr>
            <a:xfrm>
              <a:off x="6168098" y="4473616"/>
              <a:ext cx="504068" cy="197944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2" name="בועת דיבור: מלבן 7">
              <a:extLst>
                <a:ext uri="{FF2B5EF4-FFF2-40B4-BE49-F238E27FC236}">
                  <a16:creationId xmlns:a16="http://schemas.microsoft.com/office/drawing/2014/main" id="{43C66712-91FD-491B-A93A-42C6F0E71DD4}"/>
                </a:ext>
              </a:extLst>
            </p:cNvPr>
            <p:cNvSpPr/>
            <p:nvPr/>
          </p:nvSpPr>
          <p:spPr>
            <a:xfrm>
              <a:off x="1472775" y="4704848"/>
              <a:ext cx="1532776" cy="2190349"/>
            </a:xfrm>
            <a:prstGeom prst="wedgeRectCallout">
              <a:avLst>
                <a:gd name="adj1" fmla="val 253575"/>
                <a:gd name="adj2" fmla="val -1412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0070C0"/>
                  </a:solidFill>
                </a:rPr>
                <a:t>מבחר נתוני בסיס ברשימות סגורות (למנהלי האתר בלבד)</a:t>
              </a:r>
            </a:p>
          </p:txBody>
        </p:sp>
      </p:grp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7414567" y="22785"/>
            <a:ext cx="1008708" cy="9995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022E8155-0596-4E10-B137-195CD160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18900" r="383" b="31401"/>
          <a:stretch>
            <a:fillRect/>
          </a:stretch>
        </p:blipFill>
        <p:spPr bwMode="auto">
          <a:xfrm>
            <a:off x="468313" y="188913"/>
            <a:ext cx="8064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064B4074-0CFA-4D84-8295-929B08C57887}"/>
              </a:ext>
            </a:extLst>
          </p:cNvPr>
          <p:cNvSpPr txBox="1">
            <a:spLocks/>
          </p:cNvSpPr>
          <p:nvPr/>
        </p:nvSpPr>
        <p:spPr>
          <a:xfrm rot="5400000">
            <a:off x="4668838" y="2430462"/>
            <a:ext cx="8229600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dirty="0"/>
              <a:t>מבנה דף הבית</a:t>
            </a:r>
          </a:p>
        </p:txBody>
      </p:sp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BE4F3096-CAF5-499D-9E68-F0B919A26E30}"/>
              </a:ext>
            </a:extLst>
          </p:cNvPr>
          <p:cNvSpPr/>
          <p:nvPr/>
        </p:nvSpPr>
        <p:spPr>
          <a:xfrm>
            <a:off x="6478588" y="1076325"/>
            <a:ext cx="2016125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b="1" dirty="0"/>
              <a:t>תפריט קבוע</a:t>
            </a:r>
          </a:p>
        </p:txBody>
      </p:sp>
      <p:sp>
        <p:nvSpPr>
          <p:cNvPr id="6" name="בועת דיבור: מלבן 7">
            <a:extLst>
              <a:ext uri="{FF2B5EF4-FFF2-40B4-BE49-F238E27FC236}">
                <a16:creationId xmlns:a16="http://schemas.microsoft.com/office/drawing/2014/main" id="{F655F5F8-4B93-49F0-8C4B-F654F0E90385}"/>
              </a:ext>
            </a:extLst>
          </p:cNvPr>
          <p:cNvSpPr/>
          <p:nvPr/>
        </p:nvSpPr>
        <p:spPr>
          <a:xfrm>
            <a:off x="971550" y="4581525"/>
            <a:ext cx="1220788" cy="958850"/>
          </a:xfrm>
          <a:prstGeom prst="wedgeRectCallout">
            <a:avLst>
              <a:gd name="adj1" fmla="val 173163"/>
              <a:gd name="adj2" fmla="val -174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C000"/>
                </a:solidFill>
              </a:rPr>
              <a:t>בדיקות שמיעה שפג תוקפן</a:t>
            </a:r>
          </a:p>
        </p:txBody>
      </p:sp>
      <p:sp>
        <p:nvSpPr>
          <p:cNvPr id="7" name="בועת דיבור: מלבן 7">
            <a:extLst>
              <a:ext uri="{FF2B5EF4-FFF2-40B4-BE49-F238E27FC236}">
                <a16:creationId xmlns:a16="http://schemas.microsoft.com/office/drawing/2014/main" id="{E7A84021-F1F6-4E91-9396-C2173D911F40}"/>
              </a:ext>
            </a:extLst>
          </p:cNvPr>
          <p:cNvSpPr/>
          <p:nvPr/>
        </p:nvSpPr>
        <p:spPr>
          <a:xfrm>
            <a:off x="900113" y="2205038"/>
            <a:ext cx="1220787" cy="958850"/>
          </a:xfrm>
          <a:prstGeom prst="wedgeRectCallout">
            <a:avLst>
              <a:gd name="adj1" fmla="val 205981"/>
              <a:gd name="adj2" fmla="val -19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C000"/>
                </a:solidFill>
              </a:rPr>
              <a:t>הודעות, הנחיות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7414567" y="16675"/>
            <a:ext cx="1008708" cy="9995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6762E467-06A4-4BCA-A852-29A5B5A0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18900" r="383" b="31401"/>
          <a:stretch>
            <a:fillRect/>
          </a:stretch>
        </p:blipFill>
        <p:spPr bwMode="auto">
          <a:xfrm>
            <a:off x="468313" y="115888"/>
            <a:ext cx="80645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קבוצה 10">
            <a:extLst>
              <a:ext uri="{FF2B5EF4-FFF2-40B4-BE49-F238E27FC236}">
                <a16:creationId xmlns:a16="http://schemas.microsoft.com/office/drawing/2014/main" id="{C4836BD0-EF43-4C9F-AE38-882618E1523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16113"/>
            <a:ext cx="6842125" cy="1800225"/>
            <a:chOff x="1701944" y="1124744"/>
            <a:chExt cx="4970222" cy="1944216"/>
          </a:xfrm>
        </p:grpSpPr>
        <p:sp>
          <p:nvSpPr>
            <p:cNvPr id="3" name="סוגר מסולסל שמאלי 2">
              <a:extLst>
                <a:ext uri="{FF2B5EF4-FFF2-40B4-BE49-F238E27FC236}">
                  <a16:creationId xmlns:a16="http://schemas.microsoft.com/office/drawing/2014/main" id="{7DF1EEF9-5277-4A05-92CF-585C954C8D44}"/>
                </a:ext>
              </a:extLst>
            </p:cNvPr>
            <p:cNvSpPr/>
            <p:nvPr/>
          </p:nvSpPr>
          <p:spPr>
            <a:xfrm>
              <a:off x="6168225" y="1124744"/>
              <a:ext cx="503941" cy="194421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6" name="בועת דיבור: מלבן 5">
              <a:extLst>
                <a:ext uri="{FF2B5EF4-FFF2-40B4-BE49-F238E27FC236}">
                  <a16:creationId xmlns:a16="http://schemas.microsoft.com/office/drawing/2014/main" id="{A3194B54-291A-4A77-AD24-7D1C5503BA46}"/>
                </a:ext>
              </a:extLst>
            </p:cNvPr>
            <p:cNvSpPr/>
            <p:nvPr/>
          </p:nvSpPr>
          <p:spPr>
            <a:xfrm>
              <a:off x="1701944" y="1469353"/>
              <a:ext cx="1224681" cy="1254997"/>
            </a:xfrm>
            <a:prstGeom prst="wedgeRectCallout">
              <a:avLst>
                <a:gd name="adj1" fmla="val 319329"/>
                <a:gd name="adj2" fmla="val 4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7030A0"/>
                  </a:solidFill>
                </a:rPr>
                <a:t>אוגדנים: נתונים משתנים</a:t>
              </a:r>
            </a:p>
          </p:txBody>
        </p:sp>
      </p:grpSp>
      <p:grpSp>
        <p:nvGrpSpPr>
          <p:cNvPr id="29700" name="קבוצה 12">
            <a:extLst>
              <a:ext uri="{FF2B5EF4-FFF2-40B4-BE49-F238E27FC236}">
                <a16:creationId xmlns:a16="http://schemas.microsoft.com/office/drawing/2014/main" id="{34431F94-8EF7-4015-BB2A-CA7A276868CA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860800"/>
            <a:ext cx="5183188" cy="1797050"/>
            <a:chOff x="1472775" y="4473616"/>
            <a:chExt cx="5199391" cy="2876535"/>
          </a:xfrm>
        </p:grpSpPr>
        <p:sp>
          <p:nvSpPr>
            <p:cNvPr id="4" name="סוגר מסולסל שמאלי 3">
              <a:extLst>
                <a:ext uri="{FF2B5EF4-FFF2-40B4-BE49-F238E27FC236}">
                  <a16:creationId xmlns:a16="http://schemas.microsoft.com/office/drawing/2014/main" id="{9A56DBCF-BB24-4779-B424-9976492C33BE}"/>
                </a:ext>
              </a:extLst>
            </p:cNvPr>
            <p:cNvSpPr/>
            <p:nvPr/>
          </p:nvSpPr>
          <p:spPr>
            <a:xfrm>
              <a:off x="6167355" y="4473616"/>
              <a:ext cx="504811" cy="197952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8" name="בועת דיבור: מלבן 7">
              <a:extLst>
                <a:ext uri="{FF2B5EF4-FFF2-40B4-BE49-F238E27FC236}">
                  <a16:creationId xmlns:a16="http://schemas.microsoft.com/office/drawing/2014/main" id="{5C181C0D-2F0E-41B0-A326-E0FAC5AAB2F0}"/>
                </a:ext>
              </a:extLst>
            </p:cNvPr>
            <p:cNvSpPr/>
            <p:nvPr/>
          </p:nvSpPr>
          <p:spPr>
            <a:xfrm>
              <a:off x="1472775" y="4704858"/>
              <a:ext cx="1224604" cy="2645293"/>
            </a:xfrm>
            <a:prstGeom prst="wedgeRectCallout">
              <a:avLst>
                <a:gd name="adj1" fmla="val 332973"/>
                <a:gd name="adj2" fmla="val -2112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0070C0"/>
                  </a:solidFill>
                </a:rPr>
                <a:t>מבחר נתוני בסיס ברשימות סגורות (למנהלי האתר)</a:t>
              </a:r>
            </a:p>
          </p:txBody>
        </p:sp>
      </p:grpSp>
      <p:sp>
        <p:nvSpPr>
          <p:cNvPr id="9" name="בועת דיבור: מלבן 8">
            <a:extLst>
              <a:ext uri="{FF2B5EF4-FFF2-40B4-BE49-F238E27FC236}">
                <a16:creationId xmlns:a16="http://schemas.microsoft.com/office/drawing/2014/main" id="{955AAA48-BE92-43A3-BD78-5CEFECBBEEA7}"/>
              </a:ext>
            </a:extLst>
          </p:cNvPr>
          <p:cNvSpPr/>
          <p:nvPr/>
        </p:nvSpPr>
        <p:spPr>
          <a:xfrm>
            <a:off x="684213" y="188913"/>
            <a:ext cx="1223962" cy="1254125"/>
          </a:xfrm>
          <a:prstGeom prst="wedgeRectCallout">
            <a:avLst>
              <a:gd name="adj1" fmla="val 452744"/>
              <a:gd name="adj2" fmla="val 59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0000"/>
                </a:solidFill>
              </a:rPr>
              <a:t>קלסר: נתונים קבועים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72C82467-A664-43D2-B3BF-F99200087A7E}"/>
              </a:ext>
            </a:extLst>
          </p:cNvPr>
          <p:cNvSpPr txBox="1">
            <a:spLocks/>
          </p:cNvSpPr>
          <p:nvPr/>
        </p:nvSpPr>
        <p:spPr>
          <a:xfrm rot="5400000">
            <a:off x="4668838" y="2430462"/>
            <a:ext cx="8229600" cy="720725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he-IL" dirty="0"/>
              <a:t>מבנה דף הבית</a:t>
            </a:r>
          </a:p>
        </p:txBody>
      </p:sp>
      <p:sp>
        <p:nvSpPr>
          <p:cNvPr id="17" name="בועת דיבור: מלבן 7">
            <a:extLst>
              <a:ext uri="{FF2B5EF4-FFF2-40B4-BE49-F238E27FC236}">
                <a16:creationId xmlns:a16="http://schemas.microsoft.com/office/drawing/2014/main" id="{0F04AA09-0DEC-41FB-A2C1-FCF11714703F}"/>
              </a:ext>
            </a:extLst>
          </p:cNvPr>
          <p:cNvSpPr/>
          <p:nvPr/>
        </p:nvSpPr>
        <p:spPr>
          <a:xfrm>
            <a:off x="5435600" y="5516563"/>
            <a:ext cx="1220788" cy="960437"/>
          </a:xfrm>
          <a:prstGeom prst="wedgeRectCallout">
            <a:avLst>
              <a:gd name="adj1" fmla="val -57278"/>
              <a:gd name="adj2" fmla="val -3995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C000"/>
                </a:solidFill>
              </a:rPr>
              <a:t>הודעות, הנחיות</a:t>
            </a:r>
          </a:p>
        </p:txBody>
      </p:sp>
      <p:sp>
        <p:nvSpPr>
          <p:cNvPr id="18" name="בועת דיבור: מלבן 7">
            <a:extLst>
              <a:ext uri="{FF2B5EF4-FFF2-40B4-BE49-F238E27FC236}">
                <a16:creationId xmlns:a16="http://schemas.microsoft.com/office/drawing/2014/main" id="{5A2C61CE-3949-4410-BC17-CDDBD4B56A7A}"/>
              </a:ext>
            </a:extLst>
          </p:cNvPr>
          <p:cNvSpPr/>
          <p:nvPr/>
        </p:nvSpPr>
        <p:spPr>
          <a:xfrm>
            <a:off x="3924300" y="5445125"/>
            <a:ext cx="1220788" cy="960438"/>
          </a:xfrm>
          <a:prstGeom prst="wedgeRectCallout">
            <a:avLst>
              <a:gd name="adj1" fmla="val 46171"/>
              <a:gd name="adj2" fmla="val -900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C000"/>
                </a:solidFill>
              </a:rPr>
              <a:t>בדיקות שמיעה שפג תוקפן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/>
          <a:srcRect l="92618" t="18470" r="1203" b="70643"/>
          <a:stretch/>
        </p:blipFill>
        <p:spPr>
          <a:xfrm>
            <a:off x="7414567" y="22785"/>
            <a:ext cx="1008708" cy="99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1272</TotalTime>
  <Words>569</Words>
  <Application>Microsoft Office PowerPoint</Application>
  <PresentationFormat>‫הצגה על המסך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Lucida Sans Unicode</vt:lpstr>
      <vt:lpstr>Verdana</vt:lpstr>
      <vt:lpstr>Wingdings</vt:lpstr>
      <vt:lpstr>Wingdings 2</vt:lpstr>
      <vt:lpstr>Wingdings 3</vt:lpstr>
      <vt:lpstr>רחבה</vt:lpstr>
      <vt:lpstr>תיק תלמיד ממוחשב  מצגת הסברה יוני-יולי 2020 *לשימוש פנימי בלבד</vt:lpstr>
      <vt:lpstr>הנחיות להעלאת מסמכים</vt:lpstr>
      <vt:lpstr>תיק תלמיד – מבט כולל</vt:lpstr>
      <vt:lpstr>תיק תלמיד כולל</vt:lpstr>
      <vt:lpstr>אבטחת מידע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עדכון זכאויות ע"י מורה שמע </vt:lpstr>
      <vt:lpstr>עדכון שעות תגבור ע"י מורה שמע </vt:lpstr>
      <vt:lpstr>עדכון פעילויות חברתיות ע"י מורה שמע </vt:lpstr>
      <vt:lpstr>עדכון הנגשה אקוסטית ע"י מורה שמע </vt:lpstr>
      <vt:lpstr>עדכון הנגשה פרטנית ע"י מורה שמע </vt:lpstr>
      <vt:lpstr>א. כתיבת מייל עם פירוט הבעיה. ב. רישום שם המורה הפונה ומספר טלפון. </vt:lpstr>
      <vt:lpstr>בהצלחה לכולנו!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לחשיפת תיק תלמיד ממוחשב  21/3/2018</dc:title>
  <dc:creator>nurit</dc:creator>
  <cp:lastModifiedBy>נורית יפה</cp:lastModifiedBy>
  <cp:revision>88</cp:revision>
  <dcterms:created xsi:type="dcterms:W3CDTF">2018-03-20T10:04:57Z</dcterms:created>
  <dcterms:modified xsi:type="dcterms:W3CDTF">2020-07-07T11:03:56Z</dcterms:modified>
</cp:coreProperties>
</file>